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Proxima Nova Bold" charset="1" panose="02000506030000020004"/>
      <p:regular r:id="rId22"/>
    </p:embeddedFont>
    <p:embeddedFont>
      <p:font typeface="Proxima Nova" charset="1" panose="02000506030000020004"/>
      <p:regular r:id="rId23"/>
    </p:embeddedFont>
    <p:embeddedFont>
      <p:font typeface="Proxima Nova Light" charset="1" panose="020005060300000200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notesMasters/notesMaster1.xml" Type="http://schemas.openxmlformats.org/officeDocument/2006/relationships/notesMaster"/><Relationship Id="rId2" Target="presProps.xml" Type="http://schemas.openxmlformats.org/officeDocument/2006/relationships/presProps"/><Relationship Id="rId20" Target="theme/theme2.xml" Type="http://schemas.openxmlformats.org/officeDocument/2006/relationships/theme"/><Relationship Id="rId21" Target="notesSlides/notesSlide1.xml" Type="http://schemas.openxmlformats.org/officeDocument/2006/relationships/notesSlide"/><Relationship Id="rId22" Target="fonts/font22.fntdata" Type="http://schemas.openxmlformats.org/officeDocument/2006/relationships/font"/><Relationship Id="rId23" Target="fonts/font23.fntdata" Type="http://schemas.openxmlformats.org/officeDocument/2006/relationships/font"/><Relationship Id="rId24" Target="notesSlides/notesSlide2.xml" Type="http://schemas.openxmlformats.org/officeDocument/2006/relationships/notesSlide"/><Relationship Id="rId25" Target="fonts/font25.fntdata" Type="http://schemas.openxmlformats.org/officeDocument/2006/relationships/font"/><Relationship Id="rId26" Target="notesSlides/notesSlide3.xml" Type="http://schemas.openxmlformats.org/officeDocument/2006/relationships/notesSlide"/><Relationship Id="rId27" Target="notesSlides/notesSlide4.xml" Type="http://schemas.openxmlformats.org/officeDocument/2006/relationships/notesSlide"/><Relationship Id="rId28" Target="notesSlides/notesSlide5.xml" Type="http://schemas.openxmlformats.org/officeDocument/2006/relationships/notesSlide"/><Relationship Id="rId29" Target="notesSlides/notesSlide6.xml" Type="http://schemas.openxmlformats.org/officeDocument/2006/relationships/notesSlide"/><Relationship Id="rId3" Target="viewProps.xml" Type="http://schemas.openxmlformats.org/officeDocument/2006/relationships/viewProps"/><Relationship Id="rId30" Target="notesSlides/notesSlide7.xml" Type="http://schemas.openxmlformats.org/officeDocument/2006/relationships/notesSlide"/><Relationship Id="rId31" Target="notesSlides/notesSlide8.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 Id="rId6" Target="../media/image3.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 Id="rId4" Target="http://dermaai-fhyknap4uo3l6bluyb2vki.streamlit.app"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notesSlides/notesSlide4.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https://gamma.app/?utm_source=made-with-gamma" TargetMode="External" Type="http://schemas.openxmlformats.org/officeDocument/2006/relationships/hyperlink"/><Relationship Id="rId6"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2" Target="../notesSlides/notesSlide6.xml" Type="http://schemas.openxmlformats.org/officeDocument/2006/relationships/notesSlide"/><Relationship Id="rId3" Target="../media/image1.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3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F">
                <a:alpha val="56078"/>
              </a:srgbClr>
            </a:solidFill>
            <a:ln w="12700">
              <a:solidFill>
                <a:srgbClr val="000000"/>
              </a:solidFill>
            </a:ln>
          </p:spPr>
        </p:sp>
      </p:grpSp>
      <p:sp>
        <p:nvSpPr>
          <p:cNvPr name="Freeform 5" id="5" descr="preencoded.png">
            <a:hlinkClick r:id="rId5" tooltip="https://gamma.app/?utm_source=made-with-gamma"/>
          </p:cNvPr>
          <p:cNvSpPr/>
          <p:nvPr/>
        </p:nvSpPr>
        <p:spPr>
          <a:xfrm flipH="false" flipV="false" rot="0">
            <a:off x="16049015" y="9686925"/>
            <a:ext cx="2153260" cy="514350"/>
          </a:xfrm>
          <a:custGeom>
            <a:avLst/>
            <a:gdLst/>
            <a:ahLst/>
            <a:cxnLst/>
            <a:rect r="r" b="b" t="t" l="l"/>
            <a:pathLst>
              <a:path h="514350" w="2153260">
                <a:moveTo>
                  <a:pt x="0" y="0"/>
                </a:moveTo>
                <a:lnTo>
                  <a:pt x="2153260" y="0"/>
                </a:lnTo>
                <a:lnTo>
                  <a:pt x="2153260"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6"/>
            <a:stretch>
              <a:fillRect l="0" t="0" r="0" b="0"/>
            </a:stretch>
          </a:blipFill>
        </p:spPr>
      </p:sp>
      <p:sp>
        <p:nvSpPr>
          <p:cNvPr name="TextBox 7" id="7"/>
          <p:cNvSpPr txBox="true"/>
          <p:nvPr/>
        </p:nvSpPr>
        <p:spPr>
          <a:xfrm rot="0">
            <a:off x="715126" y="2136658"/>
            <a:ext cx="10106458" cy="2869725"/>
          </a:xfrm>
          <a:prstGeom prst="rect">
            <a:avLst/>
          </a:prstGeom>
        </p:spPr>
        <p:txBody>
          <a:bodyPr anchor="t" rtlCol="false" tIns="0" lIns="0" bIns="0" rIns="0">
            <a:spAutoFit/>
          </a:bodyPr>
          <a:lstStyle/>
          <a:p>
            <a:pPr algn="l">
              <a:lnSpc>
                <a:spcPts val="7655"/>
              </a:lnSpc>
            </a:pPr>
            <a:r>
              <a:rPr lang="en-US" sz="6124" b="true">
                <a:solidFill>
                  <a:srgbClr val="00002E"/>
                </a:solidFill>
                <a:latin typeface="Proxima Nova Bold"/>
                <a:ea typeface="Proxima Nova Bold"/>
                <a:cs typeface="Proxima Nova Bold"/>
                <a:sym typeface="Proxima Nova Bold"/>
              </a:rPr>
              <a:t>DermaScan – AI-Powered Facial Skin Analysis Platform</a:t>
            </a:r>
          </a:p>
        </p:txBody>
      </p:sp>
      <p:sp>
        <p:nvSpPr>
          <p:cNvPr name="TextBox 8" id="8"/>
          <p:cNvSpPr txBox="true"/>
          <p:nvPr/>
        </p:nvSpPr>
        <p:spPr>
          <a:xfrm rot="0">
            <a:off x="1028700" y="5587926"/>
            <a:ext cx="8757989" cy="1156490"/>
          </a:xfrm>
          <a:prstGeom prst="rect">
            <a:avLst/>
          </a:prstGeom>
        </p:spPr>
        <p:txBody>
          <a:bodyPr anchor="t" rtlCol="false" tIns="0" lIns="0" bIns="0" rIns="0">
            <a:spAutoFit/>
          </a:bodyPr>
          <a:lstStyle/>
          <a:p>
            <a:pPr algn="ctr">
              <a:lnSpc>
                <a:spcPts val="4783"/>
              </a:lnSpc>
            </a:pPr>
            <a:r>
              <a:rPr lang="en-US" sz="2949">
                <a:solidFill>
                  <a:srgbClr val="00002E"/>
                </a:solidFill>
                <a:latin typeface="Proxima Nova"/>
                <a:ea typeface="Proxima Nova"/>
                <a:cs typeface="Proxima Nova"/>
                <a:sym typeface="Proxima Nova"/>
              </a:rPr>
              <a:t>End-to-End Deep Learning System with Real-Time Web Deployment</a:t>
            </a:r>
          </a:p>
        </p:txBody>
      </p:sp>
      <p:sp>
        <p:nvSpPr>
          <p:cNvPr name="TextBox 9" id="9"/>
          <p:cNvSpPr txBox="true"/>
          <p:nvPr/>
        </p:nvSpPr>
        <p:spPr>
          <a:xfrm rot="0">
            <a:off x="1432543" y="971550"/>
            <a:ext cx="4921658" cy="497840"/>
          </a:xfrm>
          <a:prstGeom prst="rect">
            <a:avLst/>
          </a:prstGeom>
        </p:spPr>
        <p:txBody>
          <a:bodyPr anchor="t" rtlCol="false" tIns="0" lIns="0" bIns="0" rIns="0">
            <a:spAutoFit/>
          </a:bodyPr>
          <a:lstStyle/>
          <a:p>
            <a:pPr algn="l">
              <a:lnSpc>
                <a:spcPts val="4059"/>
              </a:lnSpc>
            </a:pPr>
            <a:r>
              <a:rPr lang="en-US" sz="2899">
                <a:solidFill>
                  <a:srgbClr val="018CE1"/>
                </a:solidFill>
                <a:latin typeface="Proxima Nova"/>
                <a:ea typeface="Proxima Nova"/>
                <a:cs typeface="Proxima Nova"/>
                <a:sym typeface="Proxima Nova"/>
              </a:rPr>
              <a:t>Infosys SpringBoard</a:t>
            </a:r>
          </a:p>
        </p:txBody>
      </p:sp>
      <p:sp>
        <p:nvSpPr>
          <p:cNvPr name="Freeform 10" id="10"/>
          <p:cNvSpPr/>
          <p:nvPr/>
        </p:nvSpPr>
        <p:spPr>
          <a:xfrm flipH="false" flipV="false" rot="0">
            <a:off x="715126" y="1045210"/>
            <a:ext cx="627148" cy="424180"/>
          </a:xfrm>
          <a:custGeom>
            <a:avLst/>
            <a:gdLst/>
            <a:ahLst/>
            <a:cxnLst/>
            <a:rect r="r" b="b" t="t" l="l"/>
            <a:pathLst>
              <a:path h="424180" w="627148">
                <a:moveTo>
                  <a:pt x="0" y="0"/>
                </a:moveTo>
                <a:lnTo>
                  <a:pt x="627148" y="0"/>
                </a:lnTo>
                <a:lnTo>
                  <a:pt x="627148" y="424180"/>
                </a:lnTo>
                <a:lnTo>
                  <a:pt x="0" y="4241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2897671" y="7515940"/>
            <a:ext cx="5741369" cy="450850"/>
          </a:xfrm>
          <a:prstGeom prst="rect">
            <a:avLst/>
          </a:prstGeom>
        </p:spPr>
        <p:txBody>
          <a:bodyPr anchor="t" rtlCol="false" tIns="0" lIns="0" bIns="0" rIns="0">
            <a:spAutoFit/>
          </a:bodyPr>
          <a:lstStyle/>
          <a:p>
            <a:pPr algn="l">
              <a:lnSpc>
                <a:spcPts val="3499"/>
              </a:lnSpc>
            </a:pPr>
            <a:r>
              <a:rPr lang="en-US" sz="3499" spc="34">
                <a:solidFill>
                  <a:srgbClr val="D54EC4"/>
                </a:solidFill>
                <a:latin typeface="Proxima Nova"/>
                <a:ea typeface="Proxima Nova"/>
                <a:cs typeface="Proxima Nova"/>
                <a:sym typeface="Proxima Nova"/>
              </a:rPr>
              <a:t>Presentation by Anu Sharma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F">
                <a:alpha val="56078"/>
              </a:srgbClr>
            </a:solidFill>
            <a:ln w="12700">
              <a:solidFill>
                <a:srgbClr val="000000"/>
              </a:solidFill>
            </a:ln>
          </p:spPr>
        </p:sp>
      </p:grpSp>
      <p:grpSp>
        <p:nvGrpSpPr>
          <p:cNvPr name="Group 5" id="5"/>
          <p:cNvGrpSpPr/>
          <p:nvPr/>
        </p:nvGrpSpPr>
        <p:grpSpPr>
          <a:xfrm rot="0">
            <a:off x="928688" y="240041"/>
            <a:ext cx="1647038" cy="533866"/>
            <a:chOff x="0" y="0"/>
            <a:chExt cx="2050263" cy="664566"/>
          </a:xfrm>
        </p:grpSpPr>
        <p:sp>
          <p:nvSpPr>
            <p:cNvPr name="Freeform 6" id="6"/>
            <p:cNvSpPr/>
            <p:nvPr/>
          </p:nvSpPr>
          <p:spPr>
            <a:xfrm flipH="false" flipV="false" rot="0">
              <a:off x="0" y="0"/>
              <a:ext cx="2050161" cy="664464"/>
            </a:xfrm>
            <a:custGeom>
              <a:avLst/>
              <a:gdLst/>
              <a:ahLst/>
              <a:cxnLst/>
              <a:rect r="r" b="b" t="t" l="l"/>
              <a:pathLst>
                <a:path h="664464" w="2050161">
                  <a:moveTo>
                    <a:pt x="0" y="332232"/>
                  </a:moveTo>
                  <a:cubicBezTo>
                    <a:pt x="0" y="148717"/>
                    <a:pt x="148717" y="0"/>
                    <a:pt x="332232" y="0"/>
                  </a:cubicBezTo>
                  <a:lnTo>
                    <a:pt x="1717929" y="0"/>
                  </a:lnTo>
                  <a:cubicBezTo>
                    <a:pt x="1901444" y="0"/>
                    <a:pt x="2050161" y="148717"/>
                    <a:pt x="2050161" y="332232"/>
                  </a:cubicBezTo>
                  <a:cubicBezTo>
                    <a:pt x="2050161" y="515747"/>
                    <a:pt x="1901444" y="664464"/>
                    <a:pt x="1717929" y="664464"/>
                  </a:cubicBezTo>
                  <a:lnTo>
                    <a:pt x="332232" y="664464"/>
                  </a:lnTo>
                  <a:cubicBezTo>
                    <a:pt x="148717" y="664591"/>
                    <a:pt x="0" y="515747"/>
                    <a:pt x="0" y="332232"/>
                  </a:cubicBezTo>
                  <a:close/>
                </a:path>
              </a:pathLst>
            </a:custGeom>
            <a:solidFill>
              <a:srgbClr val="CFD6FC"/>
            </a:solidFill>
            <a:ln w="12700">
              <a:solidFill>
                <a:srgbClr val="000000"/>
              </a:solidFill>
            </a:ln>
          </p:spPr>
        </p:sp>
      </p:grpSp>
      <p:sp>
        <p:nvSpPr>
          <p:cNvPr name="TextBox 7" id="7"/>
          <p:cNvSpPr txBox="true"/>
          <p:nvPr/>
        </p:nvSpPr>
        <p:spPr>
          <a:xfrm rot="0">
            <a:off x="1093300" y="306948"/>
            <a:ext cx="1482425" cy="323850"/>
          </a:xfrm>
          <a:prstGeom prst="rect">
            <a:avLst/>
          </a:prstGeom>
        </p:spPr>
        <p:txBody>
          <a:bodyPr anchor="t" rtlCol="false" tIns="0" lIns="0" bIns="0" rIns="0">
            <a:spAutoFit/>
          </a:bodyPr>
          <a:lstStyle/>
          <a:p>
            <a:pPr algn="l">
              <a:lnSpc>
                <a:spcPts val="2625"/>
              </a:lnSpc>
            </a:pPr>
            <a:r>
              <a:rPr lang="en-US" sz="1625">
                <a:solidFill>
                  <a:srgbClr val="00002E"/>
                </a:solidFill>
                <a:latin typeface="Proxima Nova"/>
                <a:ea typeface="Proxima Nova"/>
                <a:cs typeface="Proxima Nova"/>
                <a:sym typeface="Proxima Nova"/>
              </a:rPr>
              <a:t>CHALLENGES</a:t>
            </a:r>
          </a:p>
        </p:txBody>
      </p:sp>
      <p:sp>
        <p:nvSpPr>
          <p:cNvPr name="TextBox 8" id="8"/>
          <p:cNvSpPr txBox="true"/>
          <p:nvPr/>
        </p:nvSpPr>
        <p:spPr>
          <a:xfrm rot="0">
            <a:off x="928688" y="1151455"/>
            <a:ext cx="10657483" cy="663800"/>
          </a:xfrm>
          <a:prstGeom prst="rect">
            <a:avLst/>
          </a:prstGeom>
        </p:spPr>
        <p:txBody>
          <a:bodyPr anchor="t" rtlCol="false" tIns="0" lIns="0" bIns="0" rIns="0">
            <a:spAutoFit/>
          </a:bodyPr>
          <a:lstStyle/>
          <a:p>
            <a:pPr algn="l">
              <a:lnSpc>
                <a:spcPts val="5378"/>
              </a:lnSpc>
            </a:pPr>
            <a:r>
              <a:rPr lang="en-US" b="true" sz="4274">
                <a:solidFill>
                  <a:srgbClr val="00002E"/>
                </a:solidFill>
                <a:latin typeface="Proxima Nova Bold"/>
                <a:ea typeface="Proxima Nova Bold"/>
                <a:cs typeface="Proxima Nova Bold"/>
                <a:sym typeface="Proxima Nova Bold"/>
              </a:rPr>
              <a:t>TECHNICAL OBSTACLES AND SOLUTIONS</a:t>
            </a:r>
          </a:p>
        </p:txBody>
      </p:sp>
      <p:grpSp>
        <p:nvGrpSpPr>
          <p:cNvPr name="Group 9" id="9"/>
          <p:cNvGrpSpPr/>
          <p:nvPr/>
        </p:nvGrpSpPr>
        <p:grpSpPr>
          <a:xfrm rot="0">
            <a:off x="928688" y="2832344"/>
            <a:ext cx="8082705" cy="3204124"/>
            <a:chOff x="0" y="0"/>
            <a:chExt cx="10776941" cy="4272166"/>
          </a:xfrm>
        </p:grpSpPr>
        <p:sp>
          <p:nvSpPr>
            <p:cNvPr name="Freeform 10" id="10"/>
            <p:cNvSpPr/>
            <p:nvPr/>
          </p:nvSpPr>
          <p:spPr>
            <a:xfrm flipH="false" flipV="false" rot="0">
              <a:off x="0" y="0"/>
              <a:ext cx="10776966" cy="4272153"/>
            </a:xfrm>
            <a:custGeom>
              <a:avLst/>
              <a:gdLst/>
              <a:ahLst/>
              <a:cxnLst/>
              <a:rect r="r" b="b" t="t" l="l"/>
              <a:pathLst>
                <a:path h="4272153" w="10776966">
                  <a:moveTo>
                    <a:pt x="0" y="182880"/>
                  </a:moveTo>
                  <a:cubicBezTo>
                    <a:pt x="0" y="81915"/>
                    <a:pt x="81915" y="0"/>
                    <a:pt x="182880" y="0"/>
                  </a:cubicBezTo>
                  <a:lnTo>
                    <a:pt x="10594086" y="0"/>
                  </a:lnTo>
                  <a:cubicBezTo>
                    <a:pt x="10695051" y="0"/>
                    <a:pt x="10776966" y="81915"/>
                    <a:pt x="10776966" y="182880"/>
                  </a:cubicBezTo>
                  <a:lnTo>
                    <a:pt x="10776966" y="4089273"/>
                  </a:lnTo>
                  <a:cubicBezTo>
                    <a:pt x="10776966" y="4190238"/>
                    <a:pt x="10695051" y="4272153"/>
                    <a:pt x="10594086" y="4272153"/>
                  </a:cubicBezTo>
                  <a:lnTo>
                    <a:pt x="182880" y="4272153"/>
                  </a:lnTo>
                  <a:cubicBezTo>
                    <a:pt x="81915" y="4272153"/>
                    <a:pt x="0" y="4190238"/>
                    <a:pt x="0" y="4089273"/>
                  </a:cubicBezTo>
                  <a:close/>
                </a:path>
              </a:pathLst>
            </a:custGeom>
            <a:solidFill>
              <a:srgbClr val="F3F3FF">
                <a:alpha val="56078"/>
              </a:srgbClr>
            </a:solidFill>
            <a:ln w="12700">
              <a:solidFill>
                <a:srgbClr val="000000"/>
              </a:solidFill>
            </a:ln>
          </p:spPr>
        </p:sp>
      </p:grpSp>
      <p:grpSp>
        <p:nvGrpSpPr>
          <p:cNvPr name="Group 11" id="11"/>
          <p:cNvGrpSpPr/>
          <p:nvPr/>
        </p:nvGrpSpPr>
        <p:grpSpPr>
          <a:xfrm rot="0">
            <a:off x="928688" y="2803769"/>
            <a:ext cx="8082705" cy="114300"/>
            <a:chOff x="0" y="0"/>
            <a:chExt cx="10776941" cy="152400"/>
          </a:xfrm>
        </p:grpSpPr>
        <p:sp>
          <p:nvSpPr>
            <p:cNvPr name="Freeform 12" id="12"/>
            <p:cNvSpPr/>
            <p:nvPr/>
          </p:nvSpPr>
          <p:spPr>
            <a:xfrm flipH="false" flipV="false" rot="0">
              <a:off x="0" y="0"/>
              <a:ext cx="10776966" cy="152400"/>
            </a:xfrm>
            <a:custGeom>
              <a:avLst/>
              <a:gdLst/>
              <a:ahLst/>
              <a:cxnLst/>
              <a:rect r="r" b="b" t="t" l="l"/>
              <a:pathLst>
                <a:path h="152400" w="10776966">
                  <a:moveTo>
                    <a:pt x="0" y="76200"/>
                  </a:moveTo>
                  <a:cubicBezTo>
                    <a:pt x="0" y="34163"/>
                    <a:pt x="34163" y="0"/>
                    <a:pt x="76200" y="0"/>
                  </a:cubicBezTo>
                  <a:lnTo>
                    <a:pt x="10700766" y="0"/>
                  </a:lnTo>
                  <a:cubicBezTo>
                    <a:pt x="10742803" y="0"/>
                    <a:pt x="10776966" y="34163"/>
                    <a:pt x="10776966" y="76200"/>
                  </a:cubicBezTo>
                  <a:cubicBezTo>
                    <a:pt x="10776966" y="118237"/>
                    <a:pt x="10742803" y="152400"/>
                    <a:pt x="10700766" y="152400"/>
                  </a:cubicBezTo>
                  <a:lnTo>
                    <a:pt x="76200" y="152400"/>
                  </a:lnTo>
                  <a:cubicBezTo>
                    <a:pt x="34163" y="152400"/>
                    <a:pt x="0" y="118237"/>
                    <a:pt x="0" y="76200"/>
                  </a:cubicBezTo>
                  <a:close/>
                </a:path>
              </a:pathLst>
            </a:custGeom>
            <a:solidFill>
              <a:srgbClr val="2D4DF2"/>
            </a:solidFill>
            <a:ln w="12700">
              <a:solidFill>
                <a:srgbClr val="000000"/>
              </a:solidFill>
            </a:ln>
          </p:spPr>
        </p:sp>
      </p:grpSp>
      <p:grpSp>
        <p:nvGrpSpPr>
          <p:cNvPr name="Group 13" id="13"/>
          <p:cNvGrpSpPr/>
          <p:nvPr/>
        </p:nvGrpSpPr>
        <p:grpSpPr>
          <a:xfrm rot="0">
            <a:off x="4572000" y="2434380"/>
            <a:ext cx="795928" cy="795928"/>
            <a:chOff x="0" y="0"/>
            <a:chExt cx="1061237" cy="1061237"/>
          </a:xfrm>
        </p:grpSpPr>
        <p:sp>
          <p:nvSpPr>
            <p:cNvPr name="Freeform 14" id="14"/>
            <p:cNvSpPr/>
            <p:nvPr/>
          </p:nvSpPr>
          <p:spPr>
            <a:xfrm flipH="false" flipV="false" rot="0">
              <a:off x="0" y="0"/>
              <a:ext cx="1061212" cy="1061212"/>
            </a:xfrm>
            <a:custGeom>
              <a:avLst/>
              <a:gdLst/>
              <a:ahLst/>
              <a:cxnLst/>
              <a:rect r="r" b="b" t="t" l="l"/>
              <a:pathLst>
                <a:path h="1061212" w="1061212">
                  <a:moveTo>
                    <a:pt x="0" y="530606"/>
                  </a:moveTo>
                  <a:cubicBezTo>
                    <a:pt x="0" y="237617"/>
                    <a:pt x="237617" y="0"/>
                    <a:pt x="530606" y="0"/>
                  </a:cubicBezTo>
                  <a:cubicBezTo>
                    <a:pt x="823595" y="0"/>
                    <a:pt x="1061212" y="237617"/>
                    <a:pt x="1061212" y="530606"/>
                  </a:cubicBezTo>
                  <a:cubicBezTo>
                    <a:pt x="1061212" y="823595"/>
                    <a:pt x="823722" y="1061212"/>
                    <a:pt x="530606" y="1061212"/>
                  </a:cubicBezTo>
                  <a:cubicBezTo>
                    <a:pt x="237490" y="1061212"/>
                    <a:pt x="0" y="823722"/>
                    <a:pt x="0" y="530606"/>
                  </a:cubicBezTo>
                  <a:close/>
                </a:path>
              </a:pathLst>
            </a:custGeom>
            <a:solidFill>
              <a:srgbClr val="2D4DF2"/>
            </a:solidFill>
            <a:ln w="12700">
              <a:solidFill>
                <a:srgbClr val="000000"/>
              </a:solidFill>
            </a:ln>
          </p:spPr>
        </p:sp>
      </p:grpSp>
      <p:sp>
        <p:nvSpPr>
          <p:cNvPr name="TextBox 15" id="15"/>
          <p:cNvSpPr txBox="true"/>
          <p:nvPr/>
        </p:nvSpPr>
        <p:spPr>
          <a:xfrm rot="0">
            <a:off x="4810716" y="2538117"/>
            <a:ext cx="130572" cy="473075"/>
          </a:xfrm>
          <a:prstGeom prst="rect">
            <a:avLst/>
          </a:prstGeom>
        </p:spPr>
        <p:txBody>
          <a:bodyPr anchor="t" rtlCol="false" tIns="0" lIns="0" bIns="0" rIns="0">
            <a:spAutoFit/>
          </a:bodyPr>
          <a:lstStyle/>
          <a:p>
            <a:pPr algn="l">
              <a:lnSpc>
                <a:spcPts val="4000"/>
              </a:lnSpc>
            </a:pPr>
            <a:r>
              <a:rPr lang="en-US" sz="2499" b="true">
                <a:solidFill>
                  <a:srgbClr val="FFFFFF"/>
                </a:solidFill>
                <a:latin typeface="Proxima Nova Bold"/>
                <a:ea typeface="Proxima Nova Bold"/>
                <a:cs typeface="Proxima Nova Bold"/>
                <a:sym typeface="Proxima Nova Bold"/>
              </a:rPr>
              <a:t>1</a:t>
            </a:r>
          </a:p>
        </p:txBody>
      </p:sp>
      <p:sp>
        <p:nvSpPr>
          <p:cNvPr name="TextBox 16" id="16"/>
          <p:cNvSpPr txBox="true"/>
          <p:nvPr/>
        </p:nvSpPr>
        <p:spPr>
          <a:xfrm rot="0">
            <a:off x="1222477" y="3476625"/>
            <a:ext cx="3102868" cy="419255"/>
          </a:xfrm>
          <a:prstGeom prst="rect">
            <a:avLst/>
          </a:prstGeom>
        </p:spPr>
        <p:txBody>
          <a:bodyPr anchor="t" rtlCol="false" tIns="0" lIns="0" bIns="0" rIns="0">
            <a:spAutoFit/>
          </a:bodyPr>
          <a:lstStyle/>
          <a:p>
            <a:pPr algn="l">
              <a:lnSpc>
                <a:spcPts val="3313"/>
              </a:lnSpc>
            </a:pPr>
            <a:r>
              <a:rPr lang="en-US" sz="2637" b="true">
                <a:solidFill>
                  <a:srgbClr val="00002E"/>
                </a:solidFill>
                <a:latin typeface="Proxima Nova Bold"/>
                <a:ea typeface="Proxima Nova Bold"/>
                <a:cs typeface="Proxima Nova Bold"/>
                <a:sym typeface="Proxima Nova Bold"/>
              </a:rPr>
              <a:t>Limited Dataset Size</a:t>
            </a:r>
          </a:p>
        </p:txBody>
      </p:sp>
      <p:sp>
        <p:nvSpPr>
          <p:cNvPr name="TextBox 17" id="17"/>
          <p:cNvSpPr txBox="true"/>
          <p:nvPr/>
        </p:nvSpPr>
        <p:spPr>
          <a:xfrm rot="0">
            <a:off x="1222477" y="3959123"/>
            <a:ext cx="7495137" cy="1726806"/>
          </a:xfrm>
          <a:prstGeom prst="rect">
            <a:avLst/>
          </a:prstGeom>
        </p:spPr>
        <p:txBody>
          <a:bodyPr anchor="t" rtlCol="false" tIns="0" lIns="0" bIns="0" rIns="0">
            <a:spAutoFit/>
          </a:bodyPr>
          <a:lstStyle/>
          <a:p>
            <a:pPr algn="ctr">
              <a:lnSpc>
                <a:spcPts val="3473"/>
              </a:lnSpc>
            </a:pPr>
            <a:r>
              <a:rPr lang="en-US" sz="2162">
                <a:solidFill>
                  <a:srgbClr val="00002E"/>
                </a:solidFill>
                <a:latin typeface="Proxima Nova"/>
                <a:ea typeface="Proxima Nova"/>
                <a:cs typeface="Proxima Nova"/>
                <a:sym typeface="Proxima Nova"/>
              </a:rPr>
              <a:t>Original training data contained insufficient samples for robust deep learning. We applied extensive data augmentation techniques including rotation, flipping, brightness adjustment, and zoom to artificially expand the dataset.</a:t>
            </a:r>
          </a:p>
        </p:txBody>
      </p:sp>
      <p:grpSp>
        <p:nvGrpSpPr>
          <p:cNvPr name="Group 18" id="18"/>
          <p:cNvGrpSpPr/>
          <p:nvPr/>
        </p:nvGrpSpPr>
        <p:grpSpPr>
          <a:xfrm rot="0">
            <a:off x="9276607" y="2832344"/>
            <a:ext cx="8082705" cy="3204124"/>
            <a:chOff x="0" y="0"/>
            <a:chExt cx="10776941" cy="4272166"/>
          </a:xfrm>
        </p:grpSpPr>
        <p:sp>
          <p:nvSpPr>
            <p:cNvPr name="Freeform 19" id="19"/>
            <p:cNvSpPr/>
            <p:nvPr/>
          </p:nvSpPr>
          <p:spPr>
            <a:xfrm flipH="false" flipV="false" rot="0">
              <a:off x="0" y="0"/>
              <a:ext cx="10776966" cy="4272153"/>
            </a:xfrm>
            <a:custGeom>
              <a:avLst/>
              <a:gdLst/>
              <a:ahLst/>
              <a:cxnLst/>
              <a:rect r="r" b="b" t="t" l="l"/>
              <a:pathLst>
                <a:path h="4272153" w="10776966">
                  <a:moveTo>
                    <a:pt x="0" y="182880"/>
                  </a:moveTo>
                  <a:cubicBezTo>
                    <a:pt x="0" y="81915"/>
                    <a:pt x="81915" y="0"/>
                    <a:pt x="182880" y="0"/>
                  </a:cubicBezTo>
                  <a:lnTo>
                    <a:pt x="10594086" y="0"/>
                  </a:lnTo>
                  <a:cubicBezTo>
                    <a:pt x="10695051" y="0"/>
                    <a:pt x="10776966" y="81915"/>
                    <a:pt x="10776966" y="182880"/>
                  </a:cubicBezTo>
                  <a:lnTo>
                    <a:pt x="10776966" y="4089273"/>
                  </a:lnTo>
                  <a:cubicBezTo>
                    <a:pt x="10776966" y="4190238"/>
                    <a:pt x="10695051" y="4272153"/>
                    <a:pt x="10594086" y="4272153"/>
                  </a:cubicBezTo>
                  <a:lnTo>
                    <a:pt x="182880" y="4272153"/>
                  </a:lnTo>
                  <a:cubicBezTo>
                    <a:pt x="81915" y="4272153"/>
                    <a:pt x="0" y="4190238"/>
                    <a:pt x="0" y="4089273"/>
                  </a:cubicBezTo>
                  <a:close/>
                </a:path>
              </a:pathLst>
            </a:custGeom>
            <a:solidFill>
              <a:srgbClr val="F3F3FF">
                <a:alpha val="56078"/>
              </a:srgbClr>
            </a:solidFill>
            <a:ln w="12700">
              <a:solidFill>
                <a:srgbClr val="000000"/>
              </a:solidFill>
            </a:ln>
          </p:spPr>
        </p:sp>
      </p:grpSp>
      <p:grpSp>
        <p:nvGrpSpPr>
          <p:cNvPr name="Group 20" id="20"/>
          <p:cNvGrpSpPr/>
          <p:nvPr/>
        </p:nvGrpSpPr>
        <p:grpSpPr>
          <a:xfrm rot="0">
            <a:off x="9276607" y="2803769"/>
            <a:ext cx="8082705" cy="114300"/>
            <a:chOff x="0" y="0"/>
            <a:chExt cx="10776941" cy="152400"/>
          </a:xfrm>
        </p:grpSpPr>
        <p:sp>
          <p:nvSpPr>
            <p:cNvPr name="Freeform 21" id="21"/>
            <p:cNvSpPr/>
            <p:nvPr/>
          </p:nvSpPr>
          <p:spPr>
            <a:xfrm flipH="false" flipV="false" rot="0">
              <a:off x="0" y="0"/>
              <a:ext cx="10776966" cy="152400"/>
            </a:xfrm>
            <a:custGeom>
              <a:avLst/>
              <a:gdLst/>
              <a:ahLst/>
              <a:cxnLst/>
              <a:rect r="r" b="b" t="t" l="l"/>
              <a:pathLst>
                <a:path h="152400" w="10776966">
                  <a:moveTo>
                    <a:pt x="0" y="76200"/>
                  </a:moveTo>
                  <a:cubicBezTo>
                    <a:pt x="0" y="34163"/>
                    <a:pt x="34163" y="0"/>
                    <a:pt x="76200" y="0"/>
                  </a:cubicBezTo>
                  <a:lnTo>
                    <a:pt x="10700766" y="0"/>
                  </a:lnTo>
                  <a:cubicBezTo>
                    <a:pt x="10742803" y="0"/>
                    <a:pt x="10776966" y="34163"/>
                    <a:pt x="10776966" y="76200"/>
                  </a:cubicBezTo>
                  <a:cubicBezTo>
                    <a:pt x="10776966" y="118237"/>
                    <a:pt x="10742803" y="152400"/>
                    <a:pt x="10700766" y="152400"/>
                  </a:cubicBezTo>
                  <a:lnTo>
                    <a:pt x="76200" y="152400"/>
                  </a:lnTo>
                  <a:cubicBezTo>
                    <a:pt x="34163" y="152400"/>
                    <a:pt x="0" y="118237"/>
                    <a:pt x="0" y="76200"/>
                  </a:cubicBezTo>
                  <a:close/>
                </a:path>
              </a:pathLst>
            </a:custGeom>
            <a:solidFill>
              <a:srgbClr val="018CE1"/>
            </a:solidFill>
            <a:ln w="12700">
              <a:solidFill>
                <a:srgbClr val="000000"/>
              </a:solidFill>
            </a:ln>
          </p:spPr>
        </p:sp>
      </p:grpSp>
      <p:grpSp>
        <p:nvGrpSpPr>
          <p:cNvPr name="Group 22" id="22"/>
          <p:cNvGrpSpPr/>
          <p:nvPr/>
        </p:nvGrpSpPr>
        <p:grpSpPr>
          <a:xfrm rot="0">
            <a:off x="12919920" y="2434380"/>
            <a:ext cx="795928" cy="795928"/>
            <a:chOff x="0" y="0"/>
            <a:chExt cx="1061237" cy="1061237"/>
          </a:xfrm>
        </p:grpSpPr>
        <p:sp>
          <p:nvSpPr>
            <p:cNvPr name="Freeform 23" id="23"/>
            <p:cNvSpPr/>
            <p:nvPr/>
          </p:nvSpPr>
          <p:spPr>
            <a:xfrm flipH="false" flipV="false" rot="0">
              <a:off x="0" y="0"/>
              <a:ext cx="1061212" cy="1061212"/>
            </a:xfrm>
            <a:custGeom>
              <a:avLst/>
              <a:gdLst/>
              <a:ahLst/>
              <a:cxnLst/>
              <a:rect r="r" b="b" t="t" l="l"/>
              <a:pathLst>
                <a:path h="1061212" w="1061212">
                  <a:moveTo>
                    <a:pt x="0" y="530606"/>
                  </a:moveTo>
                  <a:cubicBezTo>
                    <a:pt x="0" y="237617"/>
                    <a:pt x="237617" y="0"/>
                    <a:pt x="530606" y="0"/>
                  </a:cubicBezTo>
                  <a:cubicBezTo>
                    <a:pt x="823595" y="0"/>
                    <a:pt x="1061212" y="237617"/>
                    <a:pt x="1061212" y="530606"/>
                  </a:cubicBezTo>
                  <a:cubicBezTo>
                    <a:pt x="1061212" y="823595"/>
                    <a:pt x="823722" y="1061212"/>
                    <a:pt x="530606" y="1061212"/>
                  </a:cubicBezTo>
                  <a:cubicBezTo>
                    <a:pt x="237490" y="1061212"/>
                    <a:pt x="0" y="823722"/>
                    <a:pt x="0" y="530606"/>
                  </a:cubicBezTo>
                  <a:close/>
                </a:path>
              </a:pathLst>
            </a:custGeom>
            <a:solidFill>
              <a:srgbClr val="2D4DF2"/>
            </a:solidFill>
            <a:ln w="12700">
              <a:solidFill>
                <a:srgbClr val="000000"/>
              </a:solidFill>
            </a:ln>
          </p:spPr>
        </p:sp>
      </p:grpSp>
      <p:sp>
        <p:nvSpPr>
          <p:cNvPr name="TextBox 24" id="24"/>
          <p:cNvSpPr txBox="true"/>
          <p:nvPr/>
        </p:nvSpPr>
        <p:spPr>
          <a:xfrm rot="0">
            <a:off x="13158635" y="2538117"/>
            <a:ext cx="190500" cy="473075"/>
          </a:xfrm>
          <a:prstGeom prst="rect">
            <a:avLst/>
          </a:prstGeom>
        </p:spPr>
        <p:txBody>
          <a:bodyPr anchor="t" rtlCol="false" tIns="0" lIns="0" bIns="0" rIns="0">
            <a:spAutoFit/>
          </a:bodyPr>
          <a:lstStyle/>
          <a:p>
            <a:pPr algn="l">
              <a:lnSpc>
                <a:spcPts val="4000"/>
              </a:lnSpc>
            </a:pPr>
            <a:r>
              <a:rPr lang="en-US" sz="2499" b="true">
                <a:solidFill>
                  <a:srgbClr val="FFFFFF"/>
                </a:solidFill>
                <a:latin typeface="Proxima Nova Bold"/>
                <a:ea typeface="Proxima Nova Bold"/>
                <a:cs typeface="Proxima Nova Bold"/>
                <a:sym typeface="Proxima Nova Bold"/>
              </a:rPr>
              <a:t>2</a:t>
            </a:r>
          </a:p>
        </p:txBody>
      </p:sp>
      <p:sp>
        <p:nvSpPr>
          <p:cNvPr name="TextBox 25" id="25"/>
          <p:cNvSpPr txBox="true"/>
          <p:nvPr/>
        </p:nvSpPr>
        <p:spPr>
          <a:xfrm rot="0">
            <a:off x="9570396" y="3486150"/>
            <a:ext cx="3554909" cy="418538"/>
          </a:xfrm>
          <a:prstGeom prst="rect">
            <a:avLst/>
          </a:prstGeom>
        </p:spPr>
        <p:txBody>
          <a:bodyPr anchor="t" rtlCol="false" tIns="0" lIns="0" bIns="0" rIns="0">
            <a:spAutoFit/>
          </a:bodyPr>
          <a:lstStyle/>
          <a:p>
            <a:pPr algn="l">
              <a:lnSpc>
                <a:spcPts val="3439"/>
              </a:lnSpc>
            </a:pPr>
            <a:r>
              <a:rPr lang="en-US" sz="2737" b="true">
                <a:solidFill>
                  <a:srgbClr val="00002E"/>
                </a:solidFill>
                <a:latin typeface="Proxima Nova Bold"/>
                <a:ea typeface="Proxima Nova Bold"/>
                <a:cs typeface="Proxima Nova Bold"/>
                <a:sym typeface="Proxima Nova Bold"/>
              </a:rPr>
              <a:t>Similar Visual Patterns</a:t>
            </a:r>
          </a:p>
        </p:txBody>
      </p:sp>
      <p:sp>
        <p:nvSpPr>
          <p:cNvPr name="TextBox 26" id="26"/>
          <p:cNvSpPr txBox="true"/>
          <p:nvPr/>
        </p:nvSpPr>
        <p:spPr>
          <a:xfrm rot="0">
            <a:off x="9570396" y="3959123"/>
            <a:ext cx="7495137" cy="1726806"/>
          </a:xfrm>
          <a:prstGeom prst="rect">
            <a:avLst/>
          </a:prstGeom>
        </p:spPr>
        <p:txBody>
          <a:bodyPr anchor="t" rtlCol="false" tIns="0" lIns="0" bIns="0" rIns="0">
            <a:spAutoFit/>
          </a:bodyPr>
          <a:lstStyle/>
          <a:p>
            <a:pPr algn="ctr">
              <a:lnSpc>
                <a:spcPts val="3473"/>
              </a:lnSpc>
            </a:pPr>
            <a:r>
              <a:rPr lang="en-US" sz="2162">
                <a:solidFill>
                  <a:srgbClr val="00002E"/>
                </a:solidFill>
                <a:latin typeface="Proxima Nova"/>
                <a:ea typeface="Proxima Nova"/>
                <a:cs typeface="Proxima Nova"/>
                <a:sym typeface="Proxima Nova"/>
              </a:rPr>
              <a:t>Some skin conditions exhibit overlapping visual characteristics, creating classification ambiguity. Transfer learning from EfficientNetB0's pre-trained weights helped capture subtle distinguishing features.</a:t>
            </a:r>
          </a:p>
        </p:txBody>
      </p:sp>
      <p:grpSp>
        <p:nvGrpSpPr>
          <p:cNvPr name="Group 27" id="27"/>
          <p:cNvGrpSpPr/>
          <p:nvPr/>
        </p:nvGrpSpPr>
        <p:grpSpPr>
          <a:xfrm rot="0">
            <a:off x="928688" y="6699647"/>
            <a:ext cx="8082705" cy="2779662"/>
            <a:chOff x="0" y="0"/>
            <a:chExt cx="10776941" cy="3706216"/>
          </a:xfrm>
        </p:grpSpPr>
        <p:sp>
          <p:nvSpPr>
            <p:cNvPr name="Freeform 28" id="28"/>
            <p:cNvSpPr/>
            <p:nvPr/>
          </p:nvSpPr>
          <p:spPr>
            <a:xfrm flipH="false" flipV="false" rot="0">
              <a:off x="0" y="0"/>
              <a:ext cx="10776966" cy="3706241"/>
            </a:xfrm>
            <a:custGeom>
              <a:avLst/>
              <a:gdLst/>
              <a:ahLst/>
              <a:cxnLst/>
              <a:rect r="r" b="b" t="t" l="l"/>
              <a:pathLst>
                <a:path h="3706241" w="10776966">
                  <a:moveTo>
                    <a:pt x="0" y="182880"/>
                  </a:moveTo>
                  <a:cubicBezTo>
                    <a:pt x="0" y="81915"/>
                    <a:pt x="81915" y="0"/>
                    <a:pt x="182880" y="0"/>
                  </a:cubicBezTo>
                  <a:lnTo>
                    <a:pt x="10594086" y="0"/>
                  </a:lnTo>
                  <a:cubicBezTo>
                    <a:pt x="10695051" y="0"/>
                    <a:pt x="10776966" y="81915"/>
                    <a:pt x="10776966" y="182880"/>
                  </a:cubicBezTo>
                  <a:lnTo>
                    <a:pt x="10776966" y="3523361"/>
                  </a:lnTo>
                  <a:cubicBezTo>
                    <a:pt x="10776966" y="3624326"/>
                    <a:pt x="10695051" y="3706241"/>
                    <a:pt x="10594086" y="3706241"/>
                  </a:cubicBezTo>
                  <a:lnTo>
                    <a:pt x="182880" y="3706241"/>
                  </a:lnTo>
                  <a:cubicBezTo>
                    <a:pt x="81915" y="3706241"/>
                    <a:pt x="0" y="3624326"/>
                    <a:pt x="0" y="3523361"/>
                  </a:cubicBezTo>
                  <a:close/>
                </a:path>
              </a:pathLst>
            </a:custGeom>
            <a:solidFill>
              <a:srgbClr val="F3F3FF">
                <a:alpha val="56078"/>
              </a:srgbClr>
            </a:solidFill>
            <a:ln w="12700">
              <a:solidFill>
                <a:srgbClr val="000000"/>
              </a:solidFill>
            </a:ln>
          </p:spPr>
        </p:sp>
      </p:grpSp>
      <p:grpSp>
        <p:nvGrpSpPr>
          <p:cNvPr name="Group 29" id="29"/>
          <p:cNvGrpSpPr/>
          <p:nvPr/>
        </p:nvGrpSpPr>
        <p:grpSpPr>
          <a:xfrm rot="0">
            <a:off x="928688" y="6671072"/>
            <a:ext cx="8082705" cy="114300"/>
            <a:chOff x="0" y="0"/>
            <a:chExt cx="10776941" cy="152400"/>
          </a:xfrm>
        </p:grpSpPr>
        <p:sp>
          <p:nvSpPr>
            <p:cNvPr name="Freeform 30" id="30"/>
            <p:cNvSpPr/>
            <p:nvPr/>
          </p:nvSpPr>
          <p:spPr>
            <a:xfrm flipH="false" flipV="false" rot="0">
              <a:off x="0" y="0"/>
              <a:ext cx="10776966" cy="152400"/>
            </a:xfrm>
            <a:custGeom>
              <a:avLst/>
              <a:gdLst/>
              <a:ahLst/>
              <a:cxnLst/>
              <a:rect r="r" b="b" t="t" l="l"/>
              <a:pathLst>
                <a:path h="152400" w="10776966">
                  <a:moveTo>
                    <a:pt x="0" y="76200"/>
                  </a:moveTo>
                  <a:cubicBezTo>
                    <a:pt x="0" y="34163"/>
                    <a:pt x="34163" y="0"/>
                    <a:pt x="76200" y="0"/>
                  </a:cubicBezTo>
                  <a:lnTo>
                    <a:pt x="10700766" y="0"/>
                  </a:lnTo>
                  <a:cubicBezTo>
                    <a:pt x="10742803" y="0"/>
                    <a:pt x="10776966" y="34163"/>
                    <a:pt x="10776966" y="76200"/>
                  </a:cubicBezTo>
                  <a:cubicBezTo>
                    <a:pt x="10776966" y="118237"/>
                    <a:pt x="10742803" y="152400"/>
                    <a:pt x="10700766" y="152400"/>
                  </a:cubicBezTo>
                  <a:lnTo>
                    <a:pt x="76200" y="152400"/>
                  </a:lnTo>
                  <a:cubicBezTo>
                    <a:pt x="34163" y="152400"/>
                    <a:pt x="0" y="118237"/>
                    <a:pt x="0" y="76200"/>
                  </a:cubicBezTo>
                  <a:close/>
                </a:path>
              </a:pathLst>
            </a:custGeom>
            <a:solidFill>
              <a:srgbClr val="DA33BF"/>
            </a:solidFill>
            <a:ln w="12700">
              <a:solidFill>
                <a:srgbClr val="000000"/>
              </a:solidFill>
            </a:ln>
          </p:spPr>
        </p:sp>
      </p:grpSp>
      <p:grpSp>
        <p:nvGrpSpPr>
          <p:cNvPr name="Group 31" id="31"/>
          <p:cNvGrpSpPr/>
          <p:nvPr/>
        </p:nvGrpSpPr>
        <p:grpSpPr>
          <a:xfrm rot="0">
            <a:off x="4572000" y="6301683"/>
            <a:ext cx="795928" cy="795928"/>
            <a:chOff x="0" y="0"/>
            <a:chExt cx="1061237" cy="1061237"/>
          </a:xfrm>
        </p:grpSpPr>
        <p:sp>
          <p:nvSpPr>
            <p:cNvPr name="Freeform 32" id="32"/>
            <p:cNvSpPr/>
            <p:nvPr/>
          </p:nvSpPr>
          <p:spPr>
            <a:xfrm flipH="false" flipV="false" rot="0">
              <a:off x="0" y="0"/>
              <a:ext cx="1061212" cy="1061212"/>
            </a:xfrm>
            <a:custGeom>
              <a:avLst/>
              <a:gdLst/>
              <a:ahLst/>
              <a:cxnLst/>
              <a:rect r="r" b="b" t="t" l="l"/>
              <a:pathLst>
                <a:path h="1061212" w="1061212">
                  <a:moveTo>
                    <a:pt x="0" y="530606"/>
                  </a:moveTo>
                  <a:cubicBezTo>
                    <a:pt x="0" y="237617"/>
                    <a:pt x="237617" y="0"/>
                    <a:pt x="530606" y="0"/>
                  </a:cubicBezTo>
                  <a:cubicBezTo>
                    <a:pt x="823595" y="0"/>
                    <a:pt x="1061212" y="237617"/>
                    <a:pt x="1061212" y="530606"/>
                  </a:cubicBezTo>
                  <a:cubicBezTo>
                    <a:pt x="1061212" y="823595"/>
                    <a:pt x="823722" y="1061212"/>
                    <a:pt x="530606" y="1061212"/>
                  </a:cubicBezTo>
                  <a:cubicBezTo>
                    <a:pt x="237490" y="1061212"/>
                    <a:pt x="0" y="823722"/>
                    <a:pt x="0" y="530606"/>
                  </a:cubicBezTo>
                  <a:close/>
                </a:path>
              </a:pathLst>
            </a:custGeom>
            <a:solidFill>
              <a:srgbClr val="2D4DF2"/>
            </a:solidFill>
            <a:ln w="12700">
              <a:solidFill>
                <a:srgbClr val="000000"/>
              </a:solidFill>
            </a:ln>
          </p:spPr>
        </p:sp>
      </p:grpSp>
      <p:sp>
        <p:nvSpPr>
          <p:cNvPr name="TextBox 33" id="33"/>
          <p:cNvSpPr txBox="true"/>
          <p:nvPr/>
        </p:nvSpPr>
        <p:spPr>
          <a:xfrm rot="0">
            <a:off x="4810716" y="6405410"/>
            <a:ext cx="186432" cy="473075"/>
          </a:xfrm>
          <a:prstGeom prst="rect">
            <a:avLst/>
          </a:prstGeom>
        </p:spPr>
        <p:txBody>
          <a:bodyPr anchor="t" rtlCol="false" tIns="0" lIns="0" bIns="0" rIns="0">
            <a:spAutoFit/>
          </a:bodyPr>
          <a:lstStyle/>
          <a:p>
            <a:pPr algn="l">
              <a:lnSpc>
                <a:spcPts val="4000"/>
              </a:lnSpc>
            </a:pPr>
            <a:r>
              <a:rPr lang="en-US" sz="2499" b="true">
                <a:solidFill>
                  <a:srgbClr val="FFFFFF"/>
                </a:solidFill>
                <a:latin typeface="Proxima Nova Bold"/>
                <a:ea typeface="Proxima Nova Bold"/>
                <a:cs typeface="Proxima Nova Bold"/>
                <a:sym typeface="Proxima Nova Bold"/>
              </a:rPr>
              <a:t>3</a:t>
            </a:r>
          </a:p>
        </p:txBody>
      </p:sp>
      <p:sp>
        <p:nvSpPr>
          <p:cNvPr name="TextBox 34" id="34"/>
          <p:cNvSpPr txBox="true"/>
          <p:nvPr/>
        </p:nvSpPr>
        <p:spPr>
          <a:xfrm rot="0">
            <a:off x="1222477" y="7353452"/>
            <a:ext cx="3992265" cy="418538"/>
          </a:xfrm>
          <a:prstGeom prst="rect">
            <a:avLst/>
          </a:prstGeom>
        </p:spPr>
        <p:txBody>
          <a:bodyPr anchor="t" rtlCol="false" tIns="0" lIns="0" bIns="0" rIns="0">
            <a:spAutoFit/>
          </a:bodyPr>
          <a:lstStyle/>
          <a:p>
            <a:pPr algn="l">
              <a:lnSpc>
                <a:spcPts val="3439"/>
              </a:lnSpc>
            </a:pPr>
            <a:r>
              <a:rPr lang="en-US" sz="2737" b="true">
                <a:solidFill>
                  <a:srgbClr val="00002E"/>
                </a:solidFill>
                <a:latin typeface="Proxima Nova Bold"/>
                <a:ea typeface="Proxima Nova Bold"/>
                <a:cs typeface="Proxima Nova Bold"/>
                <a:sym typeface="Proxima Nova Bold"/>
              </a:rPr>
              <a:t>Environmental Sensitivity</a:t>
            </a:r>
          </a:p>
        </p:txBody>
      </p:sp>
      <p:sp>
        <p:nvSpPr>
          <p:cNvPr name="TextBox 35" id="35"/>
          <p:cNvSpPr txBox="true"/>
          <p:nvPr/>
        </p:nvSpPr>
        <p:spPr>
          <a:xfrm rot="0">
            <a:off x="1222477" y="7826426"/>
            <a:ext cx="7495137" cy="1726806"/>
          </a:xfrm>
          <a:prstGeom prst="rect">
            <a:avLst/>
          </a:prstGeom>
        </p:spPr>
        <p:txBody>
          <a:bodyPr anchor="t" rtlCol="false" tIns="0" lIns="0" bIns="0" rIns="0">
            <a:spAutoFit/>
          </a:bodyPr>
          <a:lstStyle/>
          <a:p>
            <a:pPr algn="ctr">
              <a:lnSpc>
                <a:spcPts val="3473"/>
              </a:lnSpc>
            </a:pPr>
            <a:r>
              <a:rPr lang="en-US" sz="2162">
                <a:solidFill>
                  <a:srgbClr val="00002E"/>
                </a:solidFill>
                <a:latin typeface="Proxima Nova"/>
                <a:ea typeface="Proxima Nova"/>
                <a:cs typeface="Proxima Nova"/>
                <a:sym typeface="Proxima Nova"/>
              </a:rPr>
              <a:t>Model performance varied significantly with lighting conditions and image quality. Robust preprocessing and normalization pipelines improved consistency across diverse input conditions.</a:t>
            </a:r>
          </a:p>
        </p:txBody>
      </p:sp>
      <p:grpSp>
        <p:nvGrpSpPr>
          <p:cNvPr name="Group 36" id="36"/>
          <p:cNvGrpSpPr/>
          <p:nvPr/>
        </p:nvGrpSpPr>
        <p:grpSpPr>
          <a:xfrm rot="0">
            <a:off x="9276607" y="6699647"/>
            <a:ext cx="8082705" cy="2779662"/>
            <a:chOff x="0" y="0"/>
            <a:chExt cx="10776941" cy="3706216"/>
          </a:xfrm>
        </p:grpSpPr>
        <p:sp>
          <p:nvSpPr>
            <p:cNvPr name="Freeform 37" id="37"/>
            <p:cNvSpPr/>
            <p:nvPr/>
          </p:nvSpPr>
          <p:spPr>
            <a:xfrm flipH="false" flipV="false" rot="0">
              <a:off x="0" y="0"/>
              <a:ext cx="10776966" cy="3706241"/>
            </a:xfrm>
            <a:custGeom>
              <a:avLst/>
              <a:gdLst/>
              <a:ahLst/>
              <a:cxnLst/>
              <a:rect r="r" b="b" t="t" l="l"/>
              <a:pathLst>
                <a:path h="3706241" w="10776966">
                  <a:moveTo>
                    <a:pt x="0" y="182880"/>
                  </a:moveTo>
                  <a:cubicBezTo>
                    <a:pt x="0" y="81915"/>
                    <a:pt x="81915" y="0"/>
                    <a:pt x="182880" y="0"/>
                  </a:cubicBezTo>
                  <a:lnTo>
                    <a:pt x="10594086" y="0"/>
                  </a:lnTo>
                  <a:cubicBezTo>
                    <a:pt x="10695051" y="0"/>
                    <a:pt x="10776966" y="81915"/>
                    <a:pt x="10776966" y="182880"/>
                  </a:cubicBezTo>
                  <a:lnTo>
                    <a:pt x="10776966" y="3523361"/>
                  </a:lnTo>
                  <a:cubicBezTo>
                    <a:pt x="10776966" y="3624326"/>
                    <a:pt x="10695051" y="3706241"/>
                    <a:pt x="10594086" y="3706241"/>
                  </a:cubicBezTo>
                  <a:lnTo>
                    <a:pt x="182880" y="3706241"/>
                  </a:lnTo>
                  <a:cubicBezTo>
                    <a:pt x="81915" y="3706241"/>
                    <a:pt x="0" y="3624326"/>
                    <a:pt x="0" y="3523361"/>
                  </a:cubicBezTo>
                  <a:close/>
                </a:path>
              </a:pathLst>
            </a:custGeom>
            <a:solidFill>
              <a:srgbClr val="F3F3FF">
                <a:alpha val="56078"/>
              </a:srgbClr>
            </a:solidFill>
            <a:ln w="12700">
              <a:solidFill>
                <a:srgbClr val="000000"/>
              </a:solidFill>
            </a:ln>
          </p:spPr>
        </p:sp>
      </p:grpSp>
      <p:grpSp>
        <p:nvGrpSpPr>
          <p:cNvPr name="Group 38" id="38"/>
          <p:cNvGrpSpPr/>
          <p:nvPr/>
        </p:nvGrpSpPr>
        <p:grpSpPr>
          <a:xfrm rot="0">
            <a:off x="9276607" y="6671072"/>
            <a:ext cx="8082705" cy="114300"/>
            <a:chOff x="0" y="0"/>
            <a:chExt cx="10776941" cy="152400"/>
          </a:xfrm>
        </p:grpSpPr>
        <p:sp>
          <p:nvSpPr>
            <p:cNvPr name="Freeform 39" id="39"/>
            <p:cNvSpPr/>
            <p:nvPr/>
          </p:nvSpPr>
          <p:spPr>
            <a:xfrm flipH="false" flipV="false" rot="0">
              <a:off x="0" y="0"/>
              <a:ext cx="10776966" cy="152400"/>
            </a:xfrm>
            <a:custGeom>
              <a:avLst/>
              <a:gdLst/>
              <a:ahLst/>
              <a:cxnLst/>
              <a:rect r="r" b="b" t="t" l="l"/>
              <a:pathLst>
                <a:path h="152400" w="10776966">
                  <a:moveTo>
                    <a:pt x="0" y="76200"/>
                  </a:moveTo>
                  <a:cubicBezTo>
                    <a:pt x="0" y="34163"/>
                    <a:pt x="34163" y="0"/>
                    <a:pt x="76200" y="0"/>
                  </a:cubicBezTo>
                  <a:lnTo>
                    <a:pt x="10700766" y="0"/>
                  </a:lnTo>
                  <a:cubicBezTo>
                    <a:pt x="10742803" y="0"/>
                    <a:pt x="10776966" y="34163"/>
                    <a:pt x="10776966" y="76200"/>
                  </a:cubicBezTo>
                  <a:cubicBezTo>
                    <a:pt x="10776966" y="118237"/>
                    <a:pt x="10742803" y="152400"/>
                    <a:pt x="10700766" y="152400"/>
                  </a:cubicBezTo>
                  <a:lnTo>
                    <a:pt x="76200" y="152400"/>
                  </a:lnTo>
                  <a:cubicBezTo>
                    <a:pt x="34163" y="152400"/>
                    <a:pt x="0" y="118237"/>
                    <a:pt x="0" y="76200"/>
                  </a:cubicBezTo>
                  <a:close/>
                </a:path>
              </a:pathLst>
            </a:custGeom>
            <a:solidFill>
              <a:srgbClr val="2D4DF2"/>
            </a:solidFill>
            <a:ln w="12700">
              <a:solidFill>
                <a:srgbClr val="000000"/>
              </a:solidFill>
            </a:ln>
          </p:spPr>
        </p:sp>
      </p:grpSp>
      <p:grpSp>
        <p:nvGrpSpPr>
          <p:cNvPr name="Group 40" id="40"/>
          <p:cNvGrpSpPr/>
          <p:nvPr/>
        </p:nvGrpSpPr>
        <p:grpSpPr>
          <a:xfrm rot="0">
            <a:off x="12919920" y="6301683"/>
            <a:ext cx="795928" cy="795928"/>
            <a:chOff x="0" y="0"/>
            <a:chExt cx="1061237" cy="1061237"/>
          </a:xfrm>
        </p:grpSpPr>
        <p:sp>
          <p:nvSpPr>
            <p:cNvPr name="Freeform 41" id="41"/>
            <p:cNvSpPr/>
            <p:nvPr/>
          </p:nvSpPr>
          <p:spPr>
            <a:xfrm flipH="false" flipV="false" rot="0">
              <a:off x="0" y="0"/>
              <a:ext cx="1061212" cy="1061212"/>
            </a:xfrm>
            <a:custGeom>
              <a:avLst/>
              <a:gdLst/>
              <a:ahLst/>
              <a:cxnLst/>
              <a:rect r="r" b="b" t="t" l="l"/>
              <a:pathLst>
                <a:path h="1061212" w="1061212">
                  <a:moveTo>
                    <a:pt x="0" y="530606"/>
                  </a:moveTo>
                  <a:cubicBezTo>
                    <a:pt x="0" y="237617"/>
                    <a:pt x="237617" y="0"/>
                    <a:pt x="530606" y="0"/>
                  </a:cubicBezTo>
                  <a:cubicBezTo>
                    <a:pt x="823595" y="0"/>
                    <a:pt x="1061212" y="237617"/>
                    <a:pt x="1061212" y="530606"/>
                  </a:cubicBezTo>
                  <a:cubicBezTo>
                    <a:pt x="1061212" y="823595"/>
                    <a:pt x="823722" y="1061212"/>
                    <a:pt x="530606" y="1061212"/>
                  </a:cubicBezTo>
                  <a:cubicBezTo>
                    <a:pt x="237490" y="1061212"/>
                    <a:pt x="0" y="823722"/>
                    <a:pt x="0" y="530606"/>
                  </a:cubicBezTo>
                  <a:close/>
                </a:path>
              </a:pathLst>
            </a:custGeom>
            <a:solidFill>
              <a:srgbClr val="2D4DF2"/>
            </a:solidFill>
            <a:ln w="12700">
              <a:solidFill>
                <a:srgbClr val="000000"/>
              </a:solidFill>
            </a:ln>
          </p:spPr>
        </p:sp>
      </p:grpSp>
      <p:sp>
        <p:nvSpPr>
          <p:cNvPr name="TextBox 42" id="42"/>
          <p:cNvSpPr txBox="true"/>
          <p:nvPr/>
        </p:nvSpPr>
        <p:spPr>
          <a:xfrm rot="0">
            <a:off x="13158635" y="6405410"/>
            <a:ext cx="189607" cy="473075"/>
          </a:xfrm>
          <a:prstGeom prst="rect">
            <a:avLst/>
          </a:prstGeom>
        </p:spPr>
        <p:txBody>
          <a:bodyPr anchor="t" rtlCol="false" tIns="0" lIns="0" bIns="0" rIns="0">
            <a:spAutoFit/>
          </a:bodyPr>
          <a:lstStyle/>
          <a:p>
            <a:pPr algn="l">
              <a:lnSpc>
                <a:spcPts val="4000"/>
              </a:lnSpc>
            </a:pPr>
            <a:r>
              <a:rPr lang="en-US" sz="2499" b="true">
                <a:solidFill>
                  <a:srgbClr val="FFFFFF"/>
                </a:solidFill>
                <a:latin typeface="Proxima Nova Bold"/>
                <a:ea typeface="Proxima Nova Bold"/>
                <a:cs typeface="Proxima Nova Bold"/>
                <a:sym typeface="Proxima Nova Bold"/>
              </a:rPr>
              <a:t>4</a:t>
            </a:r>
          </a:p>
        </p:txBody>
      </p:sp>
      <p:sp>
        <p:nvSpPr>
          <p:cNvPr name="TextBox 43" id="43"/>
          <p:cNvSpPr txBox="true"/>
          <p:nvPr/>
        </p:nvSpPr>
        <p:spPr>
          <a:xfrm rot="0">
            <a:off x="9570396" y="7343927"/>
            <a:ext cx="2353767" cy="419255"/>
          </a:xfrm>
          <a:prstGeom prst="rect">
            <a:avLst/>
          </a:prstGeom>
        </p:spPr>
        <p:txBody>
          <a:bodyPr anchor="t" rtlCol="false" tIns="0" lIns="0" bIns="0" rIns="0">
            <a:spAutoFit/>
          </a:bodyPr>
          <a:lstStyle/>
          <a:p>
            <a:pPr algn="l">
              <a:lnSpc>
                <a:spcPts val="3313"/>
              </a:lnSpc>
            </a:pPr>
            <a:r>
              <a:rPr lang="en-US" sz="2637" b="true">
                <a:solidFill>
                  <a:srgbClr val="00002E"/>
                </a:solidFill>
                <a:latin typeface="Proxima Nova Bold"/>
                <a:ea typeface="Proxima Nova Bold"/>
                <a:cs typeface="Proxima Nova Bold"/>
                <a:sym typeface="Proxima Nova Bold"/>
              </a:rPr>
              <a:t>Overfitting Risk</a:t>
            </a:r>
          </a:p>
        </p:txBody>
      </p:sp>
      <p:sp>
        <p:nvSpPr>
          <p:cNvPr name="TextBox 44" id="44"/>
          <p:cNvSpPr txBox="true"/>
          <p:nvPr/>
        </p:nvSpPr>
        <p:spPr>
          <a:xfrm rot="0">
            <a:off x="9570396" y="7826426"/>
            <a:ext cx="7495137" cy="1288656"/>
          </a:xfrm>
          <a:prstGeom prst="rect">
            <a:avLst/>
          </a:prstGeom>
        </p:spPr>
        <p:txBody>
          <a:bodyPr anchor="t" rtlCol="false" tIns="0" lIns="0" bIns="0" rIns="0">
            <a:spAutoFit/>
          </a:bodyPr>
          <a:lstStyle/>
          <a:p>
            <a:pPr algn="ctr">
              <a:lnSpc>
                <a:spcPts val="3473"/>
              </a:lnSpc>
            </a:pPr>
            <a:r>
              <a:rPr lang="en-US" sz="2162">
                <a:solidFill>
                  <a:srgbClr val="00002E"/>
                </a:solidFill>
                <a:latin typeface="Proxima Nova"/>
                <a:ea typeface="Proxima Nova"/>
                <a:cs typeface="Proxima Nova"/>
                <a:sym typeface="Proxima Nova"/>
              </a:rPr>
              <a:t>Small dataset sizes increased overfitting vulnerability. We employed dropout layers, early stopping, and regularization techniques alongside augmentation to improve generalization.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F">
                <a:alpha val="56078"/>
              </a:srgbClr>
            </a:solidFill>
            <a:ln w="12700">
              <a:solidFill>
                <a:srgbClr val="000000"/>
              </a:solidFill>
            </a:ln>
          </p:spPr>
        </p:sp>
      </p:grpSp>
      <p:grpSp>
        <p:nvGrpSpPr>
          <p:cNvPr name="Group 5" id="5"/>
          <p:cNvGrpSpPr/>
          <p:nvPr/>
        </p:nvGrpSpPr>
        <p:grpSpPr>
          <a:xfrm rot="0">
            <a:off x="1255214" y="266169"/>
            <a:ext cx="3851200" cy="762531"/>
            <a:chOff x="0" y="0"/>
            <a:chExt cx="4363644" cy="863994"/>
          </a:xfrm>
        </p:grpSpPr>
        <p:sp>
          <p:nvSpPr>
            <p:cNvPr name="Freeform 6" id="6"/>
            <p:cNvSpPr/>
            <p:nvPr/>
          </p:nvSpPr>
          <p:spPr>
            <a:xfrm flipH="false" flipV="false" rot="0">
              <a:off x="0" y="0"/>
              <a:ext cx="4363720" cy="864108"/>
            </a:xfrm>
            <a:custGeom>
              <a:avLst/>
              <a:gdLst/>
              <a:ahLst/>
              <a:cxnLst/>
              <a:rect r="r" b="b" t="t" l="l"/>
              <a:pathLst>
                <a:path h="864108" w="4363720">
                  <a:moveTo>
                    <a:pt x="0" y="432054"/>
                  </a:moveTo>
                  <a:cubicBezTo>
                    <a:pt x="0" y="192786"/>
                    <a:pt x="200914" y="0"/>
                    <a:pt x="447294" y="0"/>
                  </a:cubicBezTo>
                  <a:lnTo>
                    <a:pt x="3916426" y="0"/>
                  </a:lnTo>
                  <a:lnTo>
                    <a:pt x="3916426" y="19050"/>
                  </a:lnTo>
                  <a:lnTo>
                    <a:pt x="3916426" y="0"/>
                  </a:lnTo>
                  <a:cubicBezTo>
                    <a:pt x="4162806" y="0"/>
                    <a:pt x="4363720" y="192786"/>
                    <a:pt x="4363720" y="432054"/>
                  </a:cubicBezTo>
                  <a:lnTo>
                    <a:pt x="4344670" y="432054"/>
                  </a:lnTo>
                  <a:lnTo>
                    <a:pt x="4363720" y="432054"/>
                  </a:lnTo>
                  <a:lnTo>
                    <a:pt x="4344670" y="432054"/>
                  </a:lnTo>
                  <a:lnTo>
                    <a:pt x="4363720" y="432054"/>
                  </a:lnTo>
                  <a:cubicBezTo>
                    <a:pt x="4363720" y="671322"/>
                    <a:pt x="4162806" y="864108"/>
                    <a:pt x="3916426" y="864108"/>
                  </a:cubicBezTo>
                  <a:lnTo>
                    <a:pt x="3916426" y="845058"/>
                  </a:lnTo>
                  <a:lnTo>
                    <a:pt x="3916426" y="864108"/>
                  </a:lnTo>
                  <a:lnTo>
                    <a:pt x="447294" y="864108"/>
                  </a:lnTo>
                  <a:lnTo>
                    <a:pt x="447294" y="845058"/>
                  </a:lnTo>
                  <a:lnTo>
                    <a:pt x="447294" y="864108"/>
                  </a:lnTo>
                  <a:cubicBezTo>
                    <a:pt x="200914" y="863981"/>
                    <a:pt x="0" y="671195"/>
                    <a:pt x="0" y="432054"/>
                  </a:cubicBezTo>
                  <a:lnTo>
                    <a:pt x="19050" y="432054"/>
                  </a:lnTo>
                  <a:lnTo>
                    <a:pt x="0" y="432054"/>
                  </a:lnTo>
                  <a:moveTo>
                    <a:pt x="38100" y="432054"/>
                  </a:moveTo>
                  <a:lnTo>
                    <a:pt x="19050" y="432054"/>
                  </a:lnTo>
                  <a:lnTo>
                    <a:pt x="38100" y="432054"/>
                  </a:lnTo>
                  <a:cubicBezTo>
                    <a:pt x="38100" y="648843"/>
                    <a:pt x="220599" y="825881"/>
                    <a:pt x="447294" y="825881"/>
                  </a:cubicBezTo>
                  <a:lnTo>
                    <a:pt x="3916426" y="825881"/>
                  </a:lnTo>
                  <a:cubicBezTo>
                    <a:pt x="4143121" y="825881"/>
                    <a:pt x="4325620" y="648843"/>
                    <a:pt x="4325620" y="431927"/>
                  </a:cubicBezTo>
                  <a:cubicBezTo>
                    <a:pt x="4325620" y="215011"/>
                    <a:pt x="4142994" y="38100"/>
                    <a:pt x="3916426" y="38100"/>
                  </a:cubicBezTo>
                  <a:lnTo>
                    <a:pt x="447294" y="38100"/>
                  </a:lnTo>
                  <a:lnTo>
                    <a:pt x="447294" y="19050"/>
                  </a:lnTo>
                  <a:lnTo>
                    <a:pt x="447294" y="38100"/>
                  </a:lnTo>
                  <a:cubicBezTo>
                    <a:pt x="220599" y="38100"/>
                    <a:pt x="38100" y="215138"/>
                    <a:pt x="38100" y="432054"/>
                  </a:cubicBezTo>
                  <a:close/>
                </a:path>
              </a:pathLst>
            </a:custGeom>
            <a:solidFill>
              <a:srgbClr val="2D4DF2"/>
            </a:solidFill>
            <a:ln w="12700">
              <a:solidFill>
                <a:srgbClr val="000000"/>
              </a:solidFill>
            </a:ln>
          </p:spPr>
        </p:sp>
      </p:grpSp>
      <p:sp>
        <p:nvSpPr>
          <p:cNvPr name="Freeform 7" id="7" descr="preencoded.png"/>
          <p:cNvSpPr/>
          <p:nvPr/>
        </p:nvSpPr>
        <p:spPr>
          <a:xfrm flipH="false" flipV="false" rot="0">
            <a:off x="1583876" y="422264"/>
            <a:ext cx="368046" cy="368046"/>
          </a:xfrm>
          <a:custGeom>
            <a:avLst/>
            <a:gdLst/>
            <a:ahLst/>
            <a:cxnLst/>
            <a:rect r="r" b="b" t="t" l="l"/>
            <a:pathLst>
              <a:path h="368046" w="368046">
                <a:moveTo>
                  <a:pt x="0" y="0"/>
                </a:moveTo>
                <a:lnTo>
                  <a:pt x="368046" y="0"/>
                </a:lnTo>
                <a:lnTo>
                  <a:pt x="368046" y="368046"/>
                </a:lnTo>
                <a:lnTo>
                  <a:pt x="0" y="368046"/>
                </a:lnTo>
                <a:lnTo>
                  <a:pt x="0" y="0"/>
                </a:lnTo>
                <a:close/>
              </a:path>
            </a:pathLst>
          </a:custGeom>
          <a:blipFill>
            <a:blip r:embed="rId3">
              <a:extLst>
                <a:ext uri="{96DAC541-7B7A-43D3-8B79-37D633B846F1}">
                  <asvg:svgBlip xmlns:asvg="http://schemas.microsoft.com/office/drawing/2016/SVG/main" r:embed="rId4"/>
                </a:ext>
              </a:extLst>
            </a:blip>
            <a:stretch>
              <a:fillRect l="-7693" t="0" r="-7689" b="0"/>
            </a:stretch>
          </a:blipFill>
        </p:spPr>
      </p:sp>
      <p:sp>
        <p:nvSpPr>
          <p:cNvPr name="TextBox 8" id="8"/>
          <p:cNvSpPr txBox="true"/>
          <p:nvPr/>
        </p:nvSpPr>
        <p:spPr>
          <a:xfrm rot="0">
            <a:off x="2180769" y="428360"/>
            <a:ext cx="2634271" cy="361950"/>
          </a:xfrm>
          <a:prstGeom prst="rect">
            <a:avLst/>
          </a:prstGeom>
        </p:spPr>
        <p:txBody>
          <a:bodyPr anchor="t" rtlCol="false" tIns="0" lIns="0" bIns="0" rIns="0">
            <a:spAutoFit/>
          </a:bodyPr>
          <a:lstStyle/>
          <a:p>
            <a:pPr algn="l">
              <a:lnSpc>
                <a:spcPts val="3000"/>
              </a:lnSpc>
            </a:pPr>
            <a:r>
              <a:rPr lang="en-US" sz="1874">
                <a:solidFill>
                  <a:srgbClr val="2D4DF2"/>
                </a:solidFill>
                <a:latin typeface="Proxima Nova"/>
                <a:ea typeface="Proxima Nova"/>
                <a:cs typeface="Proxima Nova"/>
                <a:sym typeface="Proxima Nova"/>
              </a:rPr>
              <a:t>FUTURE DEVELOPMENT</a:t>
            </a:r>
          </a:p>
        </p:txBody>
      </p:sp>
      <p:sp>
        <p:nvSpPr>
          <p:cNvPr name="TextBox 9" id="9"/>
          <p:cNvSpPr txBox="true"/>
          <p:nvPr/>
        </p:nvSpPr>
        <p:spPr>
          <a:xfrm rot="0">
            <a:off x="939551" y="1694135"/>
            <a:ext cx="11397457" cy="709749"/>
          </a:xfrm>
          <a:prstGeom prst="rect">
            <a:avLst/>
          </a:prstGeom>
        </p:spPr>
        <p:txBody>
          <a:bodyPr anchor="t" rtlCol="false" tIns="0" lIns="0" bIns="0" rIns="0">
            <a:spAutoFit/>
          </a:bodyPr>
          <a:lstStyle/>
          <a:p>
            <a:pPr algn="l">
              <a:lnSpc>
                <a:spcPts val="5751"/>
              </a:lnSpc>
            </a:pPr>
            <a:r>
              <a:rPr lang="en-US" b="true" sz="4575">
                <a:solidFill>
                  <a:srgbClr val="00002E"/>
                </a:solidFill>
                <a:latin typeface="Proxima Nova Bold"/>
                <a:ea typeface="Proxima Nova Bold"/>
                <a:cs typeface="Proxima Nova Bold"/>
                <a:sym typeface="Proxima Nova Bold"/>
              </a:rPr>
              <a:t>ROADMAP FOR ENHANCED CAPABILITIES</a:t>
            </a:r>
          </a:p>
        </p:txBody>
      </p:sp>
      <p:sp>
        <p:nvSpPr>
          <p:cNvPr name="TextBox 10" id="10"/>
          <p:cNvSpPr txBox="true"/>
          <p:nvPr/>
        </p:nvSpPr>
        <p:spPr>
          <a:xfrm rot="0">
            <a:off x="1028700" y="2651668"/>
            <a:ext cx="16193691" cy="475066"/>
          </a:xfrm>
          <a:prstGeom prst="rect">
            <a:avLst/>
          </a:prstGeom>
        </p:spPr>
        <p:txBody>
          <a:bodyPr anchor="t" rtlCol="false" tIns="0" lIns="0" bIns="0" rIns="0">
            <a:spAutoFit/>
          </a:bodyPr>
          <a:lstStyle/>
          <a:p>
            <a:pPr algn="l">
              <a:lnSpc>
                <a:spcPts val="4074"/>
              </a:lnSpc>
            </a:pPr>
            <a:r>
              <a:rPr lang="en-US" sz="2512">
                <a:solidFill>
                  <a:srgbClr val="00002E"/>
                </a:solidFill>
                <a:latin typeface="Proxima Nova"/>
                <a:ea typeface="Proxima Nova"/>
                <a:cs typeface="Proxima Nova"/>
                <a:sym typeface="Proxima Nova"/>
              </a:rPr>
              <a:t>Several strategic improvements will expand DermaScan's diagnostic scope and clinical utility.</a:t>
            </a:r>
          </a:p>
        </p:txBody>
      </p:sp>
      <p:sp>
        <p:nvSpPr>
          <p:cNvPr name="TextBox 11" id="11"/>
          <p:cNvSpPr txBox="true"/>
          <p:nvPr/>
        </p:nvSpPr>
        <p:spPr>
          <a:xfrm rot="0">
            <a:off x="1047159" y="4431659"/>
            <a:ext cx="3767880" cy="924243"/>
          </a:xfrm>
          <a:prstGeom prst="rect">
            <a:avLst/>
          </a:prstGeom>
        </p:spPr>
        <p:txBody>
          <a:bodyPr anchor="t" rtlCol="false" tIns="0" lIns="0" bIns="0" rIns="0">
            <a:spAutoFit/>
          </a:bodyPr>
          <a:lstStyle/>
          <a:p>
            <a:pPr algn="ctr">
              <a:lnSpc>
                <a:spcPts val="3687"/>
              </a:lnSpc>
            </a:pPr>
            <a:r>
              <a:rPr lang="en-US" sz="2949" b="true">
                <a:solidFill>
                  <a:srgbClr val="00002E"/>
                </a:solidFill>
                <a:latin typeface="Proxima Nova Bold"/>
                <a:ea typeface="Proxima Nova Bold"/>
                <a:cs typeface="Proxima Nova Bold"/>
                <a:sym typeface="Proxima Nova Bold"/>
              </a:rPr>
              <a:t>Expanded Condition Library</a:t>
            </a:r>
          </a:p>
        </p:txBody>
      </p:sp>
      <p:sp>
        <p:nvSpPr>
          <p:cNvPr name="TextBox 12" id="12"/>
          <p:cNvSpPr txBox="true"/>
          <p:nvPr/>
        </p:nvSpPr>
        <p:spPr>
          <a:xfrm rot="0">
            <a:off x="1047159" y="5405285"/>
            <a:ext cx="3767880" cy="3561166"/>
          </a:xfrm>
          <a:prstGeom prst="rect">
            <a:avLst/>
          </a:prstGeom>
        </p:spPr>
        <p:txBody>
          <a:bodyPr anchor="t" rtlCol="false" tIns="0" lIns="0" bIns="0" rIns="0">
            <a:spAutoFit/>
          </a:bodyPr>
          <a:lstStyle/>
          <a:p>
            <a:pPr algn="ctr">
              <a:lnSpc>
                <a:spcPts val="4074"/>
              </a:lnSpc>
            </a:pPr>
            <a:r>
              <a:rPr lang="en-US" sz="2512">
                <a:solidFill>
                  <a:srgbClr val="00002E"/>
                </a:solidFill>
                <a:latin typeface="Proxima Nova"/>
                <a:ea typeface="Proxima Nova"/>
                <a:cs typeface="Proxima Nova"/>
                <a:sym typeface="Proxima Nova"/>
              </a:rPr>
              <a:t>Incorporate additional skin conditions including acne, hyperpigmentation, rashes, eczema, and psoriasis to provide comprehensive dermatological coverage.</a:t>
            </a:r>
          </a:p>
        </p:txBody>
      </p:sp>
      <p:sp>
        <p:nvSpPr>
          <p:cNvPr name="TextBox 13" id="13"/>
          <p:cNvSpPr txBox="true"/>
          <p:nvPr/>
        </p:nvSpPr>
        <p:spPr>
          <a:xfrm rot="0">
            <a:off x="5189039" y="4431659"/>
            <a:ext cx="3767880" cy="942658"/>
          </a:xfrm>
          <a:prstGeom prst="rect">
            <a:avLst/>
          </a:prstGeom>
        </p:spPr>
        <p:txBody>
          <a:bodyPr anchor="t" rtlCol="false" tIns="0" lIns="0" bIns="0" rIns="0">
            <a:spAutoFit/>
          </a:bodyPr>
          <a:lstStyle/>
          <a:p>
            <a:pPr algn="ctr">
              <a:lnSpc>
                <a:spcPts val="3812"/>
              </a:lnSpc>
            </a:pPr>
            <a:r>
              <a:rPr lang="en-US" sz="3049" b="true">
                <a:solidFill>
                  <a:srgbClr val="00002E"/>
                </a:solidFill>
                <a:latin typeface="Proxima Nova Bold"/>
                <a:ea typeface="Proxima Nova Bold"/>
                <a:cs typeface="Proxima Nova Bold"/>
                <a:sym typeface="Proxima Nova Bold"/>
              </a:rPr>
              <a:t>Advanced Face Detection</a:t>
            </a:r>
          </a:p>
        </p:txBody>
      </p:sp>
      <p:sp>
        <p:nvSpPr>
          <p:cNvPr name="TextBox 14" id="14"/>
          <p:cNvSpPr txBox="true"/>
          <p:nvPr/>
        </p:nvSpPr>
        <p:spPr>
          <a:xfrm rot="0">
            <a:off x="5189039" y="5405285"/>
            <a:ext cx="3767880" cy="3433170"/>
          </a:xfrm>
          <a:prstGeom prst="rect">
            <a:avLst/>
          </a:prstGeom>
        </p:spPr>
        <p:txBody>
          <a:bodyPr anchor="t" rtlCol="false" tIns="0" lIns="0" bIns="0" rIns="0">
            <a:spAutoFit/>
          </a:bodyPr>
          <a:lstStyle/>
          <a:p>
            <a:pPr algn="ctr">
              <a:lnSpc>
                <a:spcPts val="3912"/>
              </a:lnSpc>
            </a:pPr>
            <a:r>
              <a:rPr lang="en-US" sz="2412">
                <a:solidFill>
                  <a:srgbClr val="00002E"/>
                </a:solidFill>
                <a:latin typeface="Proxima Nova"/>
                <a:ea typeface="Proxima Nova"/>
                <a:cs typeface="Proxima Nova"/>
                <a:sym typeface="Proxima Nova"/>
              </a:rPr>
              <a:t>Upgrade to sophisticated facial landmark detection using deep learning models like MTCNN or Mediapipe for improved accuracy and robustness across diverse demographics.</a:t>
            </a:r>
          </a:p>
        </p:txBody>
      </p:sp>
      <p:sp>
        <p:nvSpPr>
          <p:cNvPr name="TextBox 15" id="15"/>
          <p:cNvSpPr txBox="true"/>
          <p:nvPr/>
        </p:nvSpPr>
        <p:spPr>
          <a:xfrm rot="0">
            <a:off x="9388277" y="4431659"/>
            <a:ext cx="3426718" cy="466408"/>
          </a:xfrm>
          <a:prstGeom prst="rect">
            <a:avLst/>
          </a:prstGeom>
        </p:spPr>
        <p:txBody>
          <a:bodyPr anchor="t" rtlCol="false" tIns="0" lIns="0" bIns="0" rIns="0">
            <a:spAutoFit/>
          </a:bodyPr>
          <a:lstStyle/>
          <a:p>
            <a:pPr algn="ctr">
              <a:lnSpc>
                <a:spcPts val="3812"/>
              </a:lnSpc>
            </a:pPr>
            <a:r>
              <a:rPr lang="en-US" sz="3049" b="true">
                <a:solidFill>
                  <a:srgbClr val="00002E"/>
                </a:solidFill>
                <a:latin typeface="Proxima Nova Bold"/>
                <a:ea typeface="Proxima Nova Bold"/>
                <a:cs typeface="Proxima Nova Bold"/>
                <a:sym typeface="Proxima Nova Bold"/>
              </a:rPr>
              <a:t>Mobile Deployment</a:t>
            </a:r>
          </a:p>
        </p:txBody>
      </p:sp>
      <p:sp>
        <p:nvSpPr>
          <p:cNvPr name="TextBox 16" id="16"/>
          <p:cNvSpPr txBox="true"/>
          <p:nvPr/>
        </p:nvSpPr>
        <p:spPr>
          <a:xfrm rot="0">
            <a:off x="9330928" y="5260651"/>
            <a:ext cx="3767880" cy="3433170"/>
          </a:xfrm>
          <a:prstGeom prst="rect">
            <a:avLst/>
          </a:prstGeom>
        </p:spPr>
        <p:txBody>
          <a:bodyPr anchor="t" rtlCol="false" tIns="0" lIns="0" bIns="0" rIns="0">
            <a:spAutoFit/>
          </a:bodyPr>
          <a:lstStyle/>
          <a:p>
            <a:pPr algn="ctr">
              <a:lnSpc>
                <a:spcPts val="3912"/>
              </a:lnSpc>
            </a:pPr>
            <a:r>
              <a:rPr lang="en-US" sz="2412">
                <a:solidFill>
                  <a:srgbClr val="00002E"/>
                </a:solidFill>
                <a:latin typeface="Proxima Nova"/>
                <a:ea typeface="Proxima Nova"/>
                <a:cs typeface="Proxima Nova"/>
                <a:sym typeface="Proxima Nova"/>
              </a:rPr>
              <a:t>Develop native iOS and Android applications with offline inference capabilities, making skin analysis accessible anywhere without internet connectivity.</a:t>
            </a:r>
          </a:p>
        </p:txBody>
      </p:sp>
      <p:sp>
        <p:nvSpPr>
          <p:cNvPr name="TextBox 17" id="17"/>
          <p:cNvSpPr txBox="true"/>
          <p:nvPr/>
        </p:nvSpPr>
        <p:spPr>
          <a:xfrm rot="0">
            <a:off x="13472817" y="4431659"/>
            <a:ext cx="3768033" cy="942658"/>
          </a:xfrm>
          <a:prstGeom prst="rect">
            <a:avLst/>
          </a:prstGeom>
        </p:spPr>
        <p:txBody>
          <a:bodyPr anchor="t" rtlCol="false" tIns="0" lIns="0" bIns="0" rIns="0">
            <a:spAutoFit/>
          </a:bodyPr>
          <a:lstStyle/>
          <a:p>
            <a:pPr algn="ctr">
              <a:lnSpc>
                <a:spcPts val="3812"/>
              </a:lnSpc>
            </a:pPr>
            <a:r>
              <a:rPr lang="en-US" sz="3049" b="true">
                <a:solidFill>
                  <a:srgbClr val="00002E"/>
                </a:solidFill>
                <a:latin typeface="Proxima Nova Bold"/>
                <a:ea typeface="Proxima Nova Bold"/>
                <a:cs typeface="Proxima Nova Bold"/>
                <a:sym typeface="Proxima Nova Bold"/>
              </a:rPr>
              <a:t>Personalized Recommendations</a:t>
            </a:r>
          </a:p>
        </p:txBody>
      </p:sp>
      <p:sp>
        <p:nvSpPr>
          <p:cNvPr name="TextBox 18" id="18"/>
          <p:cNvSpPr txBox="true"/>
          <p:nvPr/>
        </p:nvSpPr>
        <p:spPr>
          <a:xfrm rot="0">
            <a:off x="13472817" y="5405285"/>
            <a:ext cx="3768033" cy="3433170"/>
          </a:xfrm>
          <a:prstGeom prst="rect">
            <a:avLst/>
          </a:prstGeom>
        </p:spPr>
        <p:txBody>
          <a:bodyPr anchor="t" rtlCol="false" tIns="0" lIns="0" bIns="0" rIns="0">
            <a:spAutoFit/>
          </a:bodyPr>
          <a:lstStyle/>
          <a:p>
            <a:pPr algn="ctr">
              <a:lnSpc>
                <a:spcPts val="3912"/>
              </a:lnSpc>
            </a:pPr>
            <a:r>
              <a:rPr lang="en-US" sz="2412">
                <a:solidFill>
                  <a:srgbClr val="00002E"/>
                </a:solidFill>
                <a:latin typeface="Proxima Nova"/>
                <a:ea typeface="Proxima Nova"/>
                <a:cs typeface="Proxima Nova"/>
                <a:sym typeface="Proxima Nova"/>
              </a:rPr>
              <a:t>Integrate skincare product suggestions and treatment guidance based on detected conditions, skin type analysis, and evidence-based dermatological protocols.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F">
                <a:alpha val="56078"/>
              </a:srgbClr>
            </a:solidFill>
            <a:ln w="12700">
              <a:solidFill>
                <a:srgbClr val="000000"/>
              </a:solidFill>
            </a:ln>
          </p:spPr>
        </p:sp>
      </p:grpSp>
      <p:sp>
        <p:nvSpPr>
          <p:cNvPr name="TextBox 5" id="5"/>
          <p:cNvSpPr txBox="true"/>
          <p:nvPr/>
        </p:nvSpPr>
        <p:spPr>
          <a:xfrm rot="0">
            <a:off x="651119" y="501996"/>
            <a:ext cx="10771089" cy="640398"/>
          </a:xfrm>
          <a:prstGeom prst="rect">
            <a:avLst/>
          </a:prstGeom>
        </p:spPr>
        <p:txBody>
          <a:bodyPr anchor="t" rtlCol="false" tIns="0" lIns="0" bIns="0" rIns="0">
            <a:spAutoFit/>
          </a:bodyPr>
          <a:lstStyle/>
          <a:p>
            <a:pPr algn="l">
              <a:lnSpc>
                <a:spcPts val="5187"/>
              </a:lnSpc>
            </a:pPr>
            <a:r>
              <a:rPr lang="en-US" b="true" sz="4149">
                <a:solidFill>
                  <a:srgbClr val="00002E"/>
                </a:solidFill>
                <a:latin typeface="Proxima Nova Bold"/>
                <a:ea typeface="Proxima Nova Bold"/>
                <a:cs typeface="Proxima Nova Bold"/>
                <a:sym typeface="Proxima Nova Bold"/>
              </a:rPr>
              <a:t>PROJECT OUTCOMES AND KEY LEARNINGS</a:t>
            </a:r>
          </a:p>
        </p:txBody>
      </p:sp>
      <p:grpSp>
        <p:nvGrpSpPr>
          <p:cNvPr name="Group 6" id="6"/>
          <p:cNvGrpSpPr/>
          <p:nvPr/>
        </p:nvGrpSpPr>
        <p:grpSpPr>
          <a:xfrm rot="0">
            <a:off x="651119" y="1564781"/>
            <a:ext cx="437559" cy="437559"/>
            <a:chOff x="0" y="0"/>
            <a:chExt cx="583413" cy="583413"/>
          </a:xfrm>
        </p:grpSpPr>
        <p:sp>
          <p:nvSpPr>
            <p:cNvPr name="Freeform 7" id="7"/>
            <p:cNvSpPr/>
            <p:nvPr/>
          </p:nvSpPr>
          <p:spPr>
            <a:xfrm flipH="false" flipV="false" rot="0">
              <a:off x="12700" y="12700"/>
              <a:ext cx="558038" cy="558038"/>
            </a:xfrm>
            <a:custGeom>
              <a:avLst/>
              <a:gdLst/>
              <a:ahLst/>
              <a:cxnLst/>
              <a:rect r="r" b="b" t="t" l="l"/>
              <a:pathLst>
                <a:path h="558038" w="558038">
                  <a:moveTo>
                    <a:pt x="0" y="279019"/>
                  </a:moveTo>
                  <a:cubicBezTo>
                    <a:pt x="0" y="124968"/>
                    <a:pt x="124968" y="0"/>
                    <a:pt x="279019" y="0"/>
                  </a:cubicBezTo>
                  <a:cubicBezTo>
                    <a:pt x="433070" y="0"/>
                    <a:pt x="558038" y="124968"/>
                    <a:pt x="558038" y="279019"/>
                  </a:cubicBezTo>
                  <a:cubicBezTo>
                    <a:pt x="558038" y="433070"/>
                    <a:pt x="433070" y="558038"/>
                    <a:pt x="279019" y="558038"/>
                  </a:cubicBezTo>
                  <a:cubicBezTo>
                    <a:pt x="124968" y="558038"/>
                    <a:pt x="0" y="433070"/>
                    <a:pt x="0" y="279019"/>
                  </a:cubicBezTo>
                  <a:close/>
                </a:path>
              </a:pathLst>
            </a:custGeom>
            <a:solidFill>
              <a:srgbClr val="F3F3FF"/>
            </a:solidFill>
            <a:ln w="12700">
              <a:solidFill>
                <a:srgbClr val="000000"/>
              </a:solidFill>
            </a:ln>
          </p:spPr>
        </p:sp>
        <p:sp>
          <p:nvSpPr>
            <p:cNvPr name="Freeform 8" id="8"/>
            <p:cNvSpPr/>
            <p:nvPr/>
          </p:nvSpPr>
          <p:spPr>
            <a:xfrm flipH="false" flipV="false" rot="0">
              <a:off x="0" y="0"/>
              <a:ext cx="583438" cy="583438"/>
            </a:xfrm>
            <a:custGeom>
              <a:avLst/>
              <a:gdLst/>
              <a:ahLst/>
              <a:cxnLst/>
              <a:rect r="r" b="b" t="t" l="l"/>
              <a:pathLst>
                <a:path h="583438" w="583438">
                  <a:moveTo>
                    <a:pt x="0" y="291719"/>
                  </a:moveTo>
                  <a:cubicBezTo>
                    <a:pt x="0" y="130556"/>
                    <a:pt x="130556" y="0"/>
                    <a:pt x="291719" y="0"/>
                  </a:cubicBezTo>
                  <a:cubicBezTo>
                    <a:pt x="295529" y="0"/>
                    <a:pt x="299085" y="1651"/>
                    <a:pt x="301498" y="4699"/>
                  </a:cubicBezTo>
                  <a:lnTo>
                    <a:pt x="291719" y="12700"/>
                  </a:lnTo>
                  <a:lnTo>
                    <a:pt x="291719" y="0"/>
                  </a:lnTo>
                  <a:lnTo>
                    <a:pt x="291719" y="12700"/>
                  </a:lnTo>
                  <a:lnTo>
                    <a:pt x="291719" y="0"/>
                  </a:lnTo>
                  <a:cubicBezTo>
                    <a:pt x="452755" y="0"/>
                    <a:pt x="583438" y="130556"/>
                    <a:pt x="583438" y="291719"/>
                  </a:cubicBezTo>
                  <a:cubicBezTo>
                    <a:pt x="583438" y="296545"/>
                    <a:pt x="580771" y="300990"/>
                    <a:pt x="576453" y="303022"/>
                  </a:cubicBezTo>
                  <a:lnTo>
                    <a:pt x="570738" y="291719"/>
                  </a:lnTo>
                  <a:lnTo>
                    <a:pt x="583438" y="291719"/>
                  </a:lnTo>
                  <a:cubicBezTo>
                    <a:pt x="583438" y="452882"/>
                    <a:pt x="452882" y="583438"/>
                    <a:pt x="291719" y="583438"/>
                  </a:cubicBezTo>
                  <a:lnTo>
                    <a:pt x="291719" y="570738"/>
                  </a:lnTo>
                  <a:lnTo>
                    <a:pt x="291719" y="583438"/>
                  </a:lnTo>
                  <a:cubicBezTo>
                    <a:pt x="130556" y="583438"/>
                    <a:pt x="0" y="452755"/>
                    <a:pt x="0" y="291719"/>
                  </a:cubicBezTo>
                  <a:lnTo>
                    <a:pt x="12700" y="291719"/>
                  </a:lnTo>
                  <a:lnTo>
                    <a:pt x="0" y="291719"/>
                  </a:lnTo>
                  <a:moveTo>
                    <a:pt x="25400" y="291719"/>
                  </a:moveTo>
                  <a:lnTo>
                    <a:pt x="12700" y="291719"/>
                  </a:lnTo>
                  <a:lnTo>
                    <a:pt x="25400" y="291719"/>
                  </a:lnTo>
                  <a:cubicBezTo>
                    <a:pt x="25400" y="438785"/>
                    <a:pt x="144653" y="558038"/>
                    <a:pt x="291719" y="558038"/>
                  </a:cubicBezTo>
                  <a:cubicBezTo>
                    <a:pt x="438785" y="558038"/>
                    <a:pt x="558038" y="438785"/>
                    <a:pt x="558038" y="291719"/>
                  </a:cubicBezTo>
                  <a:cubicBezTo>
                    <a:pt x="558038" y="286893"/>
                    <a:pt x="560705" y="282448"/>
                    <a:pt x="565023" y="280416"/>
                  </a:cubicBezTo>
                  <a:lnTo>
                    <a:pt x="570738" y="291719"/>
                  </a:lnTo>
                  <a:lnTo>
                    <a:pt x="558038" y="291719"/>
                  </a:lnTo>
                  <a:cubicBezTo>
                    <a:pt x="558038" y="144653"/>
                    <a:pt x="438785" y="25400"/>
                    <a:pt x="291719" y="25400"/>
                  </a:cubicBezTo>
                  <a:cubicBezTo>
                    <a:pt x="287909" y="25400"/>
                    <a:pt x="284353" y="23749"/>
                    <a:pt x="281940" y="20701"/>
                  </a:cubicBezTo>
                  <a:lnTo>
                    <a:pt x="291719" y="12700"/>
                  </a:lnTo>
                  <a:lnTo>
                    <a:pt x="291719" y="25400"/>
                  </a:lnTo>
                  <a:cubicBezTo>
                    <a:pt x="144653" y="25400"/>
                    <a:pt x="25400" y="144653"/>
                    <a:pt x="25400" y="291719"/>
                  </a:cubicBezTo>
                  <a:close/>
                </a:path>
              </a:pathLst>
            </a:custGeom>
            <a:solidFill>
              <a:srgbClr val="2D4DF2"/>
            </a:solidFill>
            <a:ln w="12700">
              <a:solidFill>
                <a:srgbClr val="000000"/>
              </a:solidFill>
            </a:ln>
          </p:spPr>
        </p:sp>
      </p:grpSp>
      <p:sp>
        <p:nvSpPr>
          <p:cNvPr name="TextBox 9" id="9"/>
          <p:cNvSpPr txBox="true"/>
          <p:nvPr/>
        </p:nvSpPr>
        <p:spPr>
          <a:xfrm rot="0">
            <a:off x="1255662" y="1637262"/>
            <a:ext cx="2849662" cy="354260"/>
          </a:xfrm>
          <a:prstGeom prst="rect">
            <a:avLst/>
          </a:prstGeom>
        </p:spPr>
        <p:txBody>
          <a:bodyPr anchor="t" rtlCol="false" tIns="0" lIns="0" bIns="0" rIns="0">
            <a:spAutoFit/>
          </a:bodyPr>
          <a:lstStyle/>
          <a:p>
            <a:pPr algn="l">
              <a:lnSpc>
                <a:spcPts val="2880"/>
              </a:lnSpc>
            </a:pPr>
            <a:r>
              <a:rPr lang="en-US" sz="2287" b="true">
                <a:solidFill>
                  <a:srgbClr val="00002E"/>
                </a:solidFill>
                <a:latin typeface="Proxima Nova Bold"/>
                <a:ea typeface="Proxima Nova Bold"/>
                <a:cs typeface="Proxima Nova Bold"/>
                <a:sym typeface="Proxima Nova Bold"/>
              </a:rPr>
              <a:t>End-to-End AI System</a:t>
            </a:r>
          </a:p>
        </p:txBody>
      </p:sp>
      <p:sp>
        <p:nvSpPr>
          <p:cNvPr name="TextBox 10" id="10"/>
          <p:cNvSpPr txBox="true"/>
          <p:nvPr/>
        </p:nvSpPr>
        <p:spPr>
          <a:xfrm rot="0">
            <a:off x="1255662" y="2046270"/>
            <a:ext cx="7661377" cy="1156735"/>
          </a:xfrm>
          <a:prstGeom prst="rect">
            <a:avLst/>
          </a:prstGeom>
        </p:spPr>
        <p:txBody>
          <a:bodyPr anchor="t" rtlCol="false" tIns="0" lIns="0" bIns="0" rIns="0">
            <a:spAutoFit/>
          </a:bodyPr>
          <a:lstStyle/>
          <a:p>
            <a:pPr algn="l" marL="0" indent="0" lvl="0">
              <a:lnSpc>
                <a:spcPts val="3116"/>
              </a:lnSpc>
              <a:spcBef>
                <a:spcPct val="0"/>
              </a:spcBef>
            </a:pPr>
            <a:r>
              <a:rPr lang="en-US" sz="1937" strike="noStrike" u="none">
                <a:solidFill>
                  <a:srgbClr val="00002E"/>
                </a:solidFill>
                <a:latin typeface="Proxima Nova"/>
                <a:ea typeface="Proxima Nova"/>
                <a:cs typeface="Proxima Nova"/>
                <a:sym typeface="Proxima Nova"/>
              </a:rPr>
              <a:t>Successfully built complete pipeline from image acquisition through preprocessing, model inference, and result visualization—demonstrating full-stack ML engineering capabilities.</a:t>
            </a:r>
          </a:p>
        </p:txBody>
      </p:sp>
      <p:grpSp>
        <p:nvGrpSpPr>
          <p:cNvPr name="Group 11" id="11"/>
          <p:cNvGrpSpPr/>
          <p:nvPr/>
        </p:nvGrpSpPr>
        <p:grpSpPr>
          <a:xfrm rot="0">
            <a:off x="651119" y="3565546"/>
            <a:ext cx="437559" cy="437559"/>
            <a:chOff x="0" y="0"/>
            <a:chExt cx="583413" cy="583413"/>
          </a:xfrm>
        </p:grpSpPr>
        <p:sp>
          <p:nvSpPr>
            <p:cNvPr name="Freeform 12" id="12"/>
            <p:cNvSpPr/>
            <p:nvPr/>
          </p:nvSpPr>
          <p:spPr>
            <a:xfrm flipH="false" flipV="false" rot="0">
              <a:off x="12700" y="12700"/>
              <a:ext cx="558038" cy="558038"/>
            </a:xfrm>
            <a:custGeom>
              <a:avLst/>
              <a:gdLst/>
              <a:ahLst/>
              <a:cxnLst/>
              <a:rect r="r" b="b" t="t" l="l"/>
              <a:pathLst>
                <a:path h="558038" w="558038">
                  <a:moveTo>
                    <a:pt x="0" y="279019"/>
                  </a:moveTo>
                  <a:cubicBezTo>
                    <a:pt x="0" y="124968"/>
                    <a:pt x="124968" y="0"/>
                    <a:pt x="279019" y="0"/>
                  </a:cubicBezTo>
                  <a:cubicBezTo>
                    <a:pt x="433070" y="0"/>
                    <a:pt x="558038" y="124968"/>
                    <a:pt x="558038" y="279019"/>
                  </a:cubicBezTo>
                  <a:cubicBezTo>
                    <a:pt x="558038" y="433070"/>
                    <a:pt x="433070" y="558038"/>
                    <a:pt x="279019" y="558038"/>
                  </a:cubicBezTo>
                  <a:cubicBezTo>
                    <a:pt x="124968" y="558038"/>
                    <a:pt x="0" y="433070"/>
                    <a:pt x="0" y="279019"/>
                  </a:cubicBezTo>
                  <a:close/>
                </a:path>
              </a:pathLst>
            </a:custGeom>
            <a:solidFill>
              <a:srgbClr val="F3F3FF"/>
            </a:solidFill>
            <a:ln w="12700">
              <a:solidFill>
                <a:srgbClr val="000000"/>
              </a:solidFill>
            </a:ln>
          </p:spPr>
        </p:sp>
        <p:sp>
          <p:nvSpPr>
            <p:cNvPr name="Freeform 13" id="13"/>
            <p:cNvSpPr/>
            <p:nvPr/>
          </p:nvSpPr>
          <p:spPr>
            <a:xfrm flipH="false" flipV="false" rot="0">
              <a:off x="0" y="0"/>
              <a:ext cx="583438" cy="583438"/>
            </a:xfrm>
            <a:custGeom>
              <a:avLst/>
              <a:gdLst/>
              <a:ahLst/>
              <a:cxnLst/>
              <a:rect r="r" b="b" t="t" l="l"/>
              <a:pathLst>
                <a:path h="583438" w="583438">
                  <a:moveTo>
                    <a:pt x="0" y="291719"/>
                  </a:moveTo>
                  <a:cubicBezTo>
                    <a:pt x="0" y="130556"/>
                    <a:pt x="130556" y="0"/>
                    <a:pt x="291719" y="0"/>
                  </a:cubicBezTo>
                  <a:cubicBezTo>
                    <a:pt x="295529" y="0"/>
                    <a:pt x="299085" y="1651"/>
                    <a:pt x="301498" y="4699"/>
                  </a:cubicBezTo>
                  <a:lnTo>
                    <a:pt x="291719" y="12700"/>
                  </a:lnTo>
                  <a:lnTo>
                    <a:pt x="291719" y="0"/>
                  </a:lnTo>
                  <a:lnTo>
                    <a:pt x="291719" y="12700"/>
                  </a:lnTo>
                  <a:lnTo>
                    <a:pt x="291719" y="0"/>
                  </a:lnTo>
                  <a:cubicBezTo>
                    <a:pt x="452755" y="0"/>
                    <a:pt x="583438" y="130556"/>
                    <a:pt x="583438" y="291719"/>
                  </a:cubicBezTo>
                  <a:cubicBezTo>
                    <a:pt x="583438" y="296545"/>
                    <a:pt x="580771" y="300990"/>
                    <a:pt x="576453" y="303022"/>
                  </a:cubicBezTo>
                  <a:lnTo>
                    <a:pt x="570738" y="291719"/>
                  </a:lnTo>
                  <a:lnTo>
                    <a:pt x="583438" y="291719"/>
                  </a:lnTo>
                  <a:cubicBezTo>
                    <a:pt x="583438" y="452882"/>
                    <a:pt x="452882" y="583438"/>
                    <a:pt x="291719" y="583438"/>
                  </a:cubicBezTo>
                  <a:lnTo>
                    <a:pt x="291719" y="570738"/>
                  </a:lnTo>
                  <a:lnTo>
                    <a:pt x="291719" y="583438"/>
                  </a:lnTo>
                  <a:cubicBezTo>
                    <a:pt x="130556" y="583438"/>
                    <a:pt x="0" y="452755"/>
                    <a:pt x="0" y="291719"/>
                  </a:cubicBezTo>
                  <a:lnTo>
                    <a:pt x="12700" y="291719"/>
                  </a:lnTo>
                  <a:lnTo>
                    <a:pt x="0" y="291719"/>
                  </a:lnTo>
                  <a:moveTo>
                    <a:pt x="25400" y="291719"/>
                  </a:moveTo>
                  <a:lnTo>
                    <a:pt x="12700" y="291719"/>
                  </a:lnTo>
                  <a:lnTo>
                    <a:pt x="25400" y="291719"/>
                  </a:lnTo>
                  <a:cubicBezTo>
                    <a:pt x="25400" y="438785"/>
                    <a:pt x="144653" y="558038"/>
                    <a:pt x="291719" y="558038"/>
                  </a:cubicBezTo>
                  <a:cubicBezTo>
                    <a:pt x="438785" y="558038"/>
                    <a:pt x="558038" y="438785"/>
                    <a:pt x="558038" y="291719"/>
                  </a:cubicBezTo>
                  <a:cubicBezTo>
                    <a:pt x="558038" y="286893"/>
                    <a:pt x="560705" y="282448"/>
                    <a:pt x="565023" y="280416"/>
                  </a:cubicBezTo>
                  <a:lnTo>
                    <a:pt x="570738" y="291719"/>
                  </a:lnTo>
                  <a:lnTo>
                    <a:pt x="558038" y="291719"/>
                  </a:lnTo>
                  <a:cubicBezTo>
                    <a:pt x="558038" y="144653"/>
                    <a:pt x="438785" y="25400"/>
                    <a:pt x="291719" y="25400"/>
                  </a:cubicBezTo>
                  <a:cubicBezTo>
                    <a:pt x="287909" y="25400"/>
                    <a:pt x="284353" y="23749"/>
                    <a:pt x="281940" y="20701"/>
                  </a:cubicBezTo>
                  <a:lnTo>
                    <a:pt x="291719" y="12700"/>
                  </a:lnTo>
                  <a:lnTo>
                    <a:pt x="291719" y="25400"/>
                  </a:lnTo>
                  <a:cubicBezTo>
                    <a:pt x="144653" y="25400"/>
                    <a:pt x="25400" y="144653"/>
                    <a:pt x="25400" y="291719"/>
                  </a:cubicBezTo>
                  <a:close/>
                </a:path>
              </a:pathLst>
            </a:custGeom>
            <a:solidFill>
              <a:srgbClr val="018CE1"/>
            </a:solidFill>
            <a:ln w="12700">
              <a:solidFill>
                <a:srgbClr val="000000"/>
              </a:solidFill>
            </a:ln>
          </p:spPr>
        </p:sp>
      </p:grpSp>
      <p:sp>
        <p:nvSpPr>
          <p:cNvPr name="TextBox 14" id="14"/>
          <p:cNvSpPr txBox="true"/>
          <p:nvPr/>
        </p:nvSpPr>
        <p:spPr>
          <a:xfrm rot="0">
            <a:off x="1255662" y="3638026"/>
            <a:ext cx="3360241" cy="354259"/>
          </a:xfrm>
          <a:prstGeom prst="rect">
            <a:avLst/>
          </a:prstGeom>
        </p:spPr>
        <p:txBody>
          <a:bodyPr anchor="t" rtlCol="false" tIns="0" lIns="0" bIns="0" rIns="0">
            <a:spAutoFit/>
          </a:bodyPr>
          <a:lstStyle/>
          <a:p>
            <a:pPr algn="l" marL="0" indent="0" lvl="0">
              <a:lnSpc>
                <a:spcPts val="2880"/>
              </a:lnSpc>
              <a:spcBef>
                <a:spcPct val="0"/>
              </a:spcBef>
            </a:pPr>
            <a:r>
              <a:rPr lang="en-US" b="true" sz="2287" strike="noStrike" u="none">
                <a:solidFill>
                  <a:srgbClr val="00002E"/>
                </a:solidFill>
                <a:latin typeface="Proxima Nova Bold"/>
                <a:ea typeface="Proxima Nova Bold"/>
                <a:cs typeface="Proxima Nova Bold"/>
                <a:sym typeface="Proxima Nova Bold"/>
              </a:rPr>
              <a:t>Healthcare AI Application</a:t>
            </a:r>
          </a:p>
        </p:txBody>
      </p:sp>
      <p:sp>
        <p:nvSpPr>
          <p:cNvPr name="TextBox 15" id="15"/>
          <p:cNvSpPr txBox="true"/>
          <p:nvPr/>
        </p:nvSpPr>
        <p:spPr>
          <a:xfrm rot="0">
            <a:off x="1255662" y="4049435"/>
            <a:ext cx="8124825" cy="1156735"/>
          </a:xfrm>
          <a:prstGeom prst="rect">
            <a:avLst/>
          </a:prstGeom>
        </p:spPr>
        <p:txBody>
          <a:bodyPr anchor="t" rtlCol="false" tIns="0" lIns="0" bIns="0" rIns="0">
            <a:spAutoFit/>
          </a:bodyPr>
          <a:lstStyle/>
          <a:p>
            <a:pPr algn="l" marL="0" indent="0" lvl="0">
              <a:lnSpc>
                <a:spcPts val="3116"/>
              </a:lnSpc>
              <a:spcBef>
                <a:spcPct val="0"/>
              </a:spcBef>
            </a:pPr>
            <a:r>
              <a:rPr lang="en-US" sz="1937" strike="noStrike" u="none">
                <a:solidFill>
                  <a:srgbClr val="00002E"/>
                </a:solidFill>
                <a:latin typeface="Proxima Nova"/>
                <a:ea typeface="Proxima Nova"/>
                <a:cs typeface="Proxima Nova"/>
                <a:sym typeface="Proxima Nova"/>
              </a:rPr>
              <a:t>Practical implementation of deep learning in medical domain, addressing real diagnostic needs while understanding ethical considerations and limitations.</a:t>
            </a:r>
          </a:p>
        </p:txBody>
      </p:sp>
      <p:grpSp>
        <p:nvGrpSpPr>
          <p:cNvPr name="Group 16" id="16"/>
          <p:cNvGrpSpPr/>
          <p:nvPr/>
        </p:nvGrpSpPr>
        <p:grpSpPr>
          <a:xfrm rot="0">
            <a:off x="641594" y="5641481"/>
            <a:ext cx="437559" cy="437559"/>
            <a:chOff x="0" y="0"/>
            <a:chExt cx="583413" cy="583413"/>
          </a:xfrm>
        </p:grpSpPr>
        <p:sp>
          <p:nvSpPr>
            <p:cNvPr name="Freeform 17" id="17"/>
            <p:cNvSpPr/>
            <p:nvPr/>
          </p:nvSpPr>
          <p:spPr>
            <a:xfrm flipH="false" flipV="false" rot="0">
              <a:off x="12700" y="12700"/>
              <a:ext cx="558038" cy="558038"/>
            </a:xfrm>
            <a:custGeom>
              <a:avLst/>
              <a:gdLst/>
              <a:ahLst/>
              <a:cxnLst/>
              <a:rect r="r" b="b" t="t" l="l"/>
              <a:pathLst>
                <a:path h="558038" w="558038">
                  <a:moveTo>
                    <a:pt x="0" y="279019"/>
                  </a:moveTo>
                  <a:cubicBezTo>
                    <a:pt x="0" y="124968"/>
                    <a:pt x="124968" y="0"/>
                    <a:pt x="279019" y="0"/>
                  </a:cubicBezTo>
                  <a:cubicBezTo>
                    <a:pt x="433070" y="0"/>
                    <a:pt x="558038" y="124968"/>
                    <a:pt x="558038" y="279019"/>
                  </a:cubicBezTo>
                  <a:cubicBezTo>
                    <a:pt x="558038" y="433070"/>
                    <a:pt x="433070" y="558038"/>
                    <a:pt x="279019" y="558038"/>
                  </a:cubicBezTo>
                  <a:cubicBezTo>
                    <a:pt x="124968" y="558038"/>
                    <a:pt x="0" y="433070"/>
                    <a:pt x="0" y="279019"/>
                  </a:cubicBezTo>
                  <a:close/>
                </a:path>
              </a:pathLst>
            </a:custGeom>
            <a:solidFill>
              <a:srgbClr val="F3F3FF"/>
            </a:solidFill>
            <a:ln w="12700">
              <a:solidFill>
                <a:srgbClr val="000000"/>
              </a:solidFill>
            </a:ln>
          </p:spPr>
        </p:sp>
        <p:sp>
          <p:nvSpPr>
            <p:cNvPr name="Freeform 18" id="18"/>
            <p:cNvSpPr/>
            <p:nvPr/>
          </p:nvSpPr>
          <p:spPr>
            <a:xfrm flipH="false" flipV="false" rot="0">
              <a:off x="0" y="0"/>
              <a:ext cx="583438" cy="583438"/>
            </a:xfrm>
            <a:custGeom>
              <a:avLst/>
              <a:gdLst/>
              <a:ahLst/>
              <a:cxnLst/>
              <a:rect r="r" b="b" t="t" l="l"/>
              <a:pathLst>
                <a:path h="583438" w="583438">
                  <a:moveTo>
                    <a:pt x="0" y="291719"/>
                  </a:moveTo>
                  <a:cubicBezTo>
                    <a:pt x="0" y="130556"/>
                    <a:pt x="130556" y="0"/>
                    <a:pt x="291719" y="0"/>
                  </a:cubicBezTo>
                  <a:cubicBezTo>
                    <a:pt x="295529" y="0"/>
                    <a:pt x="299085" y="1651"/>
                    <a:pt x="301498" y="4699"/>
                  </a:cubicBezTo>
                  <a:lnTo>
                    <a:pt x="291719" y="12700"/>
                  </a:lnTo>
                  <a:lnTo>
                    <a:pt x="291719" y="0"/>
                  </a:lnTo>
                  <a:lnTo>
                    <a:pt x="291719" y="12700"/>
                  </a:lnTo>
                  <a:lnTo>
                    <a:pt x="291719" y="0"/>
                  </a:lnTo>
                  <a:cubicBezTo>
                    <a:pt x="452755" y="0"/>
                    <a:pt x="583438" y="130556"/>
                    <a:pt x="583438" y="291719"/>
                  </a:cubicBezTo>
                  <a:cubicBezTo>
                    <a:pt x="583438" y="296545"/>
                    <a:pt x="580771" y="300990"/>
                    <a:pt x="576453" y="303022"/>
                  </a:cubicBezTo>
                  <a:lnTo>
                    <a:pt x="570738" y="291719"/>
                  </a:lnTo>
                  <a:lnTo>
                    <a:pt x="583438" y="291719"/>
                  </a:lnTo>
                  <a:cubicBezTo>
                    <a:pt x="583438" y="452882"/>
                    <a:pt x="452882" y="583438"/>
                    <a:pt x="291719" y="583438"/>
                  </a:cubicBezTo>
                  <a:lnTo>
                    <a:pt x="291719" y="570738"/>
                  </a:lnTo>
                  <a:lnTo>
                    <a:pt x="291719" y="583438"/>
                  </a:lnTo>
                  <a:cubicBezTo>
                    <a:pt x="130556" y="583438"/>
                    <a:pt x="0" y="452755"/>
                    <a:pt x="0" y="291719"/>
                  </a:cubicBezTo>
                  <a:lnTo>
                    <a:pt x="12700" y="291719"/>
                  </a:lnTo>
                  <a:lnTo>
                    <a:pt x="0" y="291719"/>
                  </a:lnTo>
                  <a:moveTo>
                    <a:pt x="25400" y="291719"/>
                  </a:moveTo>
                  <a:lnTo>
                    <a:pt x="12700" y="291719"/>
                  </a:lnTo>
                  <a:lnTo>
                    <a:pt x="25400" y="291719"/>
                  </a:lnTo>
                  <a:cubicBezTo>
                    <a:pt x="25400" y="438785"/>
                    <a:pt x="144653" y="558038"/>
                    <a:pt x="291719" y="558038"/>
                  </a:cubicBezTo>
                  <a:cubicBezTo>
                    <a:pt x="438785" y="558038"/>
                    <a:pt x="558038" y="438785"/>
                    <a:pt x="558038" y="291719"/>
                  </a:cubicBezTo>
                  <a:cubicBezTo>
                    <a:pt x="558038" y="286893"/>
                    <a:pt x="560705" y="282448"/>
                    <a:pt x="565023" y="280416"/>
                  </a:cubicBezTo>
                  <a:lnTo>
                    <a:pt x="570738" y="291719"/>
                  </a:lnTo>
                  <a:lnTo>
                    <a:pt x="558038" y="291719"/>
                  </a:lnTo>
                  <a:cubicBezTo>
                    <a:pt x="558038" y="144653"/>
                    <a:pt x="438785" y="25400"/>
                    <a:pt x="291719" y="25400"/>
                  </a:cubicBezTo>
                  <a:cubicBezTo>
                    <a:pt x="287909" y="25400"/>
                    <a:pt x="284353" y="23749"/>
                    <a:pt x="281940" y="20701"/>
                  </a:cubicBezTo>
                  <a:lnTo>
                    <a:pt x="291719" y="12700"/>
                  </a:lnTo>
                  <a:lnTo>
                    <a:pt x="291719" y="25400"/>
                  </a:lnTo>
                  <a:cubicBezTo>
                    <a:pt x="144653" y="25400"/>
                    <a:pt x="25400" y="144653"/>
                    <a:pt x="25400" y="291719"/>
                  </a:cubicBezTo>
                  <a:close/>
                </a:path>
              </a:pathLst>
            </a:custGeom>
            <a:solidFill>
              <a:srgbClr val="DA33BF"/>
            </a:solidFill>
            <a:ln w="12700">
              <a:solidFill>
                <a:srgbClr val="000000"/>
              </a:solidFill>
            </a:ln>
          </p:spPr>
        </p:sp>
      </p:grpSp>
      <p:sp>
        <p:nvSpPr>
          <p:cNvPr name="TextBox 19" id="19"/>
          <p:cNvSpPr txBox="true"/>
          <p:nvPr/>
        </p:nvSpPr>
        <p:spPr>
          <a:xfrm rot="0">
            <a:off x="1255662" y="5678369"/>
            <a:ext cx="3504605" cy="354259"/>
          </a:xfrm>
          <a:prstGeom prst="rect">
            <a:avLst/>
          </a:prstGeom>
        </p:spPr>
        <p:txBody>
          <a:bodyPr anchor="t" rtlCol="false" tIns="0" lIns="0" bIns="0" rIns="0">
            <a:spAutoFit/>
          </a:bodyPr>
          <a:lstStyle/>
          <a:p>
            <a:pPr algn="l" marL="0" indent="0" lvl="0">
              <a:lnSpc>
                <a:spcPts val="2880"/>
              </a:lnSpc>
              <a:spcBef>
                <a:spcPct val="0"/>
              </a:spcBef>
            </a:pPr>
            <a:r>
              <a:rPr lang="en-US" b="true" sz="2287" strike="noStrike" u="none">
                <a:solidFill>
                  <a:srgbClr val="00002E"/>
                </a:solidFill>
                <a:latin typeface="Proxima Nova Bold"/>
                <a:ea typeface="Proxima Nova Bold"/>
                <a:cs typeface="Proxima Nova Bold"/>
                <a:sym typeface="Proxima Nova Bold"/>
              </a:rPr>
              <a:t>Computer Vision Expertise</a:t>
            </a:r>
          </a:p>
        </p:txBody>
      </p:sp>
      <p:sp>
        <p:nvSpPr>
          <p:cNvPr name="TextBox 20" id="20"/>
          <p:cNvSpPr txBox="true"/>
          <p:nvPr/>
        </p:nvSpPr>
        <p:spPr>
          <a:xfrm rot="0">
            <a:off x="1255662" y="6207312"/>
            <a:ext cx="7661377" cy="1156736"/>
          </a:xfrm>
          <a:prstGeom prst="rect">
            <a:avLst/>
          </a:prstGeom>
        </p:spPr>
        <p:txBody>
          <a:bodyPr anchor="t" rtlCol="false" tIns="0" lIns="0" bIns="0" rIns="0">
            <a:spAutoFit/>
          </a:bodyPr>
          <a:lstStyle/>
          <a:p>
            <a:pPr algn="l">
              <a:lnSpc>
                <a:spcPts val="3116"/>
              </a:lnSpc>
            </a:pPr>
            <a:r>
              <a:rPr lang="en-US" sz="1937">
                <a:solidFill>
                  <a:srgbClr val="00002E"/>
                </a:solidFill>
                <a:latin typeface="Proxima Nova"/>
                <a:ea typeface="Proxima Nova"/>
                <a:cs typeface="Proxima Nova"/>
                <a:sym typeface="Proxima Nova"/>
              </a:rPr>
              <a:t>Gained hands-on experience with facial detection algorithms, CNN architectures, transfer learning, and image preprocessing techniques essential for production systems.</a:t>
            </a:r>
          </a:p>
        </p:txBody>
      </p:sp>
      <p:sp>
        <p:nvSpPr>
          <p:cNvPr name="Freeform 21" id="21" descr="preencoded.png"/>
          <p:cNvSpPr/>
          <p:nvPr/>
        </p:nvSpPr>
        <p:spPr>
          <a:xfrm flipH="false" flipV="false" rot="0">
            <a:off x="9380487" y="1437532"/>
            <a:ext cx="8265909" cy="8265909"/>
          </a:xfrm>
          <a:custGeom>
            <a:avLst/>
            <a:gdLst/>
            <a:ahLst/>
            <a:cxnLst/>
            <a:rect r="r" b="b" t="t" l="l"/>
            <a:pathLst>
              <a:path h="8265909" w="8265909">
                <a:moveTo>
                  <a:pt x="0" y="0"/>
                </a:moveTo>
                <a:lnTo>
                  <a:pt x="8265909" y="0"/>
                </a:lnTo>
                <a:lnTo>
                  <a:pt x="8265909" y="8265909"/>
                </a:lnTo>
                <a:lnTo>
                  <a:pt x="0" y="8265909"/>
                </a:lnTo>
                <a:lnTo>
                  <a:pt x="0" y="0"/>
                </a:lnTo>
                <a:close/>
              </a:path>
            </a:pathLst>
          </a:custGeom>
          <a:blipFill>
            <a:blip r:embed="rId3"/>
            <a:stretch>
              <a:fillRect l="0" t="0" r="0" b="0"/>
            </a:stretch>
          </a:blipFill>
        </p:spPr>
      </p:sp>
      <p:grpSp>
        <p:nvGrpSpPr>
          <p:cNvPr name="Group 22" id="22"/>
          <p:cNvGrpSpPr/>
          <p:nvPr/>
        </p:nvGrpSpPr>
        <p:grpSpPr>
          <a:xfrm rot="0">
            <a:off x="641594" y="7624457"/>
            <a:ext cx="8028785" cy="2411295"/>
            <a:chOff x="0" y="0"/>
            <a:chExt cx="36008733" cy="10814548"/>
          </a:xfrm>
        </p:grpSpPr>
        <p:sp>
          <p:nvSpPr>
            <p:cNvPr name="Freeform 23" id="23"/>
            <p:cNvSpPr/>
            <p:nvPr/>
          </p:nvSpPr>
          <p:spPr>
            <a:xfrm flipH="false" flipV="false" rot="0">
              <a:off x="0" y="0"/>
              <a:ext cx="36008649" cy="10814548"/>
            </a:xfrm>
            <a:custGeom>
              <a:avLst/>
              <a:gdLst/>
              <a:ahLst/>
              <a:cxnLst/>
              <a:rect r="r" b="b" t="t" l="l"/>
              <a:pathLst>
                <a:path h="10814548" w="36008649">
                  <a:moveTo>
                    <a:pt x="0" y="2177775"/>
                  </a:moveTo>
                  <a:cubicBezTo>
                    <a:pt x="0" y="975167"/>
                    <a:pt x="544397" y="0"/>
                    <a:pt x="1215765" y="0"/>
                  </a:cubicBezTo>
                  <a:lnTo>
                    <a:pt x="34792884" y="0"/>
                  </a:lnTo>
                  <a:cubicBezTo>
                    <a:pt x="35464254" y="0"/>
                    <a:pt x="36008649" y="975167"/>
                    <a:pt x="36008649" y="2177775"/>
                  </a:cubicBezTo>
                  <a:lnTo>
                    <a:pt x="36008649" y="8636773"/>
                  </a:lnTo>
                  <a:cubicBezTo>
                    <a:pt x="36008649" y="9839381"/>
                    <a:pt x="35464254" y="10814548"/>
                    <a:pt x="34792884" y="10814548"/>
                  </a:cubicBezTo>
                  <a:lnTo>
                    <a:pt x="1215765" y="10814548"/>
                  </a:lnTo>
                  <a:cubicBezTo>
                    <a:pt x="544397" y="10814548"/>
                    <a:pt x="0" y="9839381"/>
                    <a:pt x="0" y="8636773"/>
                  </a:cubicBezTo>
                  <a:close/>
                </a:path>
              </a:pathLst>
            </a:custGeom>
            <a:solidFill>
              <a:srgbClr val="B7C2FB"/>
            </a:solidFill>
            <a:ln w="12700">
              <a:solidFill>
                <a:srgbClr val="000000"/>
              </a:solidFill>
            </a:ln>
          </p:spPr>
        </p:sp>
      </p:grpSp>
      <p:sp>
        <p:nvSpPr>
          <p:cNvPr name="TextBox 24" id="24"/>
          <p:cNvSpPr txBox="true"/>
          <p:nvPr/>
        </p:nvSpPr>
        <p:spPr>
          <a:xfrm rot="0">
            <a:off x="1028700" y="7978107"/>
            <a:ext cx="7414718" cy="1760290"/>
          </a:xfrm>
          <a:prstGeom prst="rect">
            <a:avLst/>
          </a:prstGeom>
        </p:spPr>
        <p:txBody>
          <a:bodyPr anchor="t" rtlCol="false" tIns="0" lIns="0" bIns="0" rIns="0">
            <a:spAutoFit/>
          </a:bodyPr>
          <a:lstStyle/>
          <a:p>
            <a:pPr algn="just">
              <a:lnSpc>
                <a:spcPts val="3599"/>
              </a:lnSpc>
            </a:pPr>
            <a:r>
              <a:rPr lang="en-US" sz="2237" b="true">
                <a:solidFill>
                  <a:srgbClr val="000000"/>
                </a:solidFill>
                <a:latin typeface="Proxima Nova Bold"/>
                <a:ea typeface="Proxima Nova Bold"/>
                <a:cs typeface="Proxima Nova Bold"/>
                <a:sym typeface="Proxima Nova Bold"/>
              </a:rPr>
              <a:t>Technical Achievement:</a:t>
            </a:r>
            <a:r>
              <a:rPr lang="en-US" sz="2237">
                <a:solidFill>
                  <a:srgbClr val="000000"/>
                </a:solidFill>
                <a:latin typeface="Proxima Nova"/>
                <a:ea typeface="Proxima Nova"/>
                <a:cs typeface="Proxima Nova"/>
                <a:sym typeface="Proxima Nova"/>
              </a:rPr>
              <a:t> This project demonstrates the practical application of modern deep learning frameworks, computer vision libraries, and web deployment strategies in solving real-world healthcare challenges.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F">
                <a:alpha val="56078"/>
              </a:srgbClr>
            </a:solidFill>
            <a:ln w="12700">
              <a:solidFill>
                <a:srgbClr val="000000"/>
              </a:solidFill>
            </a:ln>
          </p:spPr>
        </p:sp>
      </p:grpSp>
      <p:sp>
        <p:nvSpPr>
          <p:cNvPr name="TextBox 5" id="5"/>
          <p:cNvSpPr txBox="true"/>
          <p:nvPr/>
        </p:nvSpPr>
        <p:spPr>
          <a:xfrm rot="0">
            <a:off x="1041502" y="770630"/>
            <a:ext cx="6698655" cy="1720850"/>
          </a:xfrm>
          <a:prstGeom prst="rect">
            <a:avLst/>
          </a:prstGeom>
        </p:spPr>
        <p:txBody>
          <a:bodyPr anchor="t" rtlCol="false" tIns="0" lIns="0" bIns="0" rIns="0">
            <a:spAutoFit/>
          </a:bodyPr>
          <a:lstStyle/>
          <a:p>
            <a:pPr algn="l">
              <a:lnSpc>
                <a:spcPts val="13750"/>
              </a:lnSpc>
            </a:pPr>
            <a:r>
              <a:rPr lang="en-US" sz="11000" b="true">
                <a:solidFill>
                  <a:srgbClr val="00002E"/>
                </a:solidFill>
                <a:latin typeface="Proxima Nova Bold"/>
                <a:ea typeface="Proxima Nova Bold"/>
                <a:cs typeface="Proxima Nova Bold"/>
                <a:sym typeface="Proxima Nova Bold"/>
              </a:rPr>
              <a:t>Live Demo</a:t>
            </a:r>
          </a:p>
        </p:txBody>
      </p:sp>
      <p:sp>
        <p:nvSpPr>
          <p:cNvPr name="TextBox 6" id="6"/>
          <p:cNvSpPr txBox="true"/>
          <p:nvPr/>
        </p:nvSpPr>
        <p:spPr>
          <a:xfrm rot="0">
            <a:off x="1041502" y="2995908"/>
            <a:ext cx="8221067" cy="682625"/>
          </a:xfrm>
          <a:prstGeom prst="rect">
            <a:avLst/>
          </a:prstGeom>
        </p:spPr>
        <p:txBody>
          <a:bodyPr anchor="t" rtlCol="false" tIns="0" lIns="0" bIns="0" rIns="0">
            <a:spAutoFit/>
          </a:bodyPr>
          <a:lstStyle/>
          <a:p>
            <a:pPr algn="l">
              <a:lnSpc>
                <a:spcPts val="5500"/>
              </a:lnSpc>
            </a:pPr>
            <a:r>
              <a:rPr lang="en-US" sz="4375" b="true">
                <a:solidFill>
                  <a:srgbClr val="00002E"/>
                </a:solidFill>
                <a:latin typeface="Proxima Nova Bold"/>
                <a:ea typeface="Proxima Nova Bold"/>
                <a:cs typeface="Proxima Nova Bold"/>
                <a:sym typeface="Proxima Nova Bold"/>
              </a:rPr>
              <a:t>Experience DermaScan in Action</a:t>
            </a:r>
          </a:p>
        </p:txBody>
      </p:sp>
      <p:sp>
        <p:nvSpPr>
          <p:cNvPr name="TextBox 7" id="7"/>
          <p:cNvSpPr txBox="true"/>
          <p:nvPr/>
        </p:nvSpPr>
        <p:spPr>
          <a:xfrm rot="0">
            <a:off x="1041502" y="4075805"/>
            <a:ext cx="16204997" cy="936376"/>
          </a:xfrm>
          <a:prstGeom prst="rect">
            <a:avLst/>
          </a:prstGeom>
        </p:spPr>
        <p:txBody>
          <a:bodyPr anchor="t" rtlCol="false" tIns="0" lIns="0" bIns="0" rIns="0">
            <a:spAutoFit/>
          </a:bodyPr>
          <a:lstStyle/>
          <a:p>
            <a:pPr algn="l">
              <a:lnSpc>
                <a:spcPts val="3846"/>
              </a:lnSpc>
            </a:pPr>
            <a:r>
              <a:rPr lang="en-US" sz="2412">
                <a:solidFill>
                  <a:srgbClr val="00002E"/>
                </a:solidFill>
                <a:latin typeface="Proxima Nova"/>
                <a:ea typeface="Proxima Nova"/>
                <a:cs typeface="Proxima Nova"/>
                <a:sym typeface="Proxima Nova"/>
              </a:rPr>
              <a:t>The fully functional web application is deployed and ready for testing. Upload a facial image to see real-time skin condition analysis powered by our trained neural network.</a:t>
            </a:r>
          </a:p>
        </p:txBody>
      </p:sp>
      <p:sp>
        <p:nvSpPr>
          <p:cNvPr name="Freeform 8" id="8" descr="preencoded.png">
            <a:hlinkClick r:id="rId4" tooltip="http://dermaai-fhyknap4uo3l6bluyb2vki.streamlit.app"/>
          </p:cNvPr>
          <p:cNvSpPr/>
          <p:nvPr/>
        </p:nvSpPr>
        <p:spPr>
          <a:xfrm flipH="false" flipV="false" rot="0">
            <a:off x="1041502" y="5448148"/>
            <a:ext cx="4657376" cy="818255"/>
          </a:xfrm>
          <a:custGeom>
            <a:avLst/>
            <a:gdLst/>
            <a:ahLst/>
            <a:cxnLst/>
            <a:rect r="r" b="b" t="t" l="l"/>
            <a:pathLst>
              <a:path h="818255" w="4657376">
                <a:moveTo>
                  <a:pt x="0" y="0"/>
                </a:moveTo>
                <a:lnTo>
                  <a:pt x="4657375" y="0"/>
                </a:lnTo>
                <a:lnTo>
                  <a:pt x="4657375" y="818254"/>
                </a:lnTo>
                <a:lnTo>
                  <a:pt x="0" y="818254"/>
                </a:lnTo>
                <a:lnTo>
                  <a:pt x="0" y="0"/>
                </a:lnTo>
                <a:close/>
              </a:path>
            </a:pathLst>
          </a:custGeom>
          <a:blipFill>
            <a:blip r:embed="rId3"/>
            <a:stretch>
              <a:fillRect l="0" t="-5498" r="0" b="-5499"/>
            </a:stretch>
          </a:blipFill>
        </p:spPr>
      </p:sp>
      <p:grpSp>
        <p:nvGrpSpPr>
          <p:cNvPr name="Group 9" id="9"/>
          <p:cNvGrpSpPr/>
          <p:nvPr/>
        </p:nvGrpSpPr>
        <p:grpSpPr>
          <a:xfrm rot="0">
            <a:off x="1041502" y="6749777"/>
            <a:ext cx="16204997" cy="46587"/>
            <a:chOff x="0" y="0"/>
            <a:chExt cx="21606662" cy="62116"/>
          </a:xfrm>
        </p:grpSpPr>
        <p:sp>
          <p:nvSpPr>
            <p:cNvPr name="Freeform 10" id="10"/>
            <p:cNvSpPr/>
            <p:nvPr/>
          </p:nvSpPr>
          <p:spPr>
            <a:xfrm flipH="false" flipV="false" rot="0">
              <a:off x="0" y="0"/>
              <a:ext cx="21606638" cy="62103"/>
            </a:xfrm>
            <a:custGeom>
              <a:avLst/>
              <a:gdLst/>
              <a:ahLst/>
              <a:cxnLst/>
              <a:rect r="r" b="b" t="t" l="l"/>
              <a:pathLst>
                <a:path h="62103" w="21606638">
                  <a:moveTo>
                    <a:pt x="0" y="0"/>
                  </a:moveTo>
                  <a:lnTo>
                    <a:pt x="21606638" y="0"/>
                  </a:lnTo>
                  <a:lnTo>
                    <a:pt x="21606638" y="62103"/>
                  </a:lnTo>
                  <a:lnTo>
                    <a:pt x="0" y="62103"/>
                  </a:lnTo>
                  <a:close/>
                </a:path>
              </a:pathLst>
            </a:custGeom>
            <a:solidFill>
              <a:srgbClr val="00002E">
                <a:alpha val="24706"/>
              </a:srgbClr>
            </a:solidFill>
            <a:ln w="12700">
              <a:solidFill>
                <a:srgbClr val="000000"/>
              </a:solidFill>
            </a:ln>
          </p:spPr>
        </p:sp>
      </p:grpSp>
      <p:sp>
        <p:nvSpPr>
          <p:cNvPr name="TextBox 11" id="11"/>
          <p:cNvSpPr txBox="true"/>
          <p:nvPr/>
        </p:nvSpPr>
        <p:spPr>
          <a:xfrm rot="0">
            <a:off x="1041502" y="7409412"/>
            <a:ext cx="2814042" cy="604325"/>
          </a:xfrm>
          <a:prstGeom prst="rect">
            <a:avLst/>
          </a:prstGeom>
        </p:spPr>
        <p:txBody>
          <a:bodyPr anchor="t" rtlCol="false" tIns="0" lIns="0" bIns="0" rIns="0">
            <a:spAutoFit/>
          </a:bodyPr>
          <a:lstStyle/>
          <a:p>
            <a:pPr algn="l">
              <a:lnSpc>
                <a:spcPts val="4886"/>
              </a:lnSpc>
            </a:pPr>
            <a:r>
              <a:rPr lang="en-US" b="true" sz="3849">
                <a:solidFill>
                  <a:srgbClr val="00002E"/>
                </a:solidFill>
                <a:latin typeface="Proxima Nova Bold"/>
                <a:ea typeface="Proxima Nova Bold"/>
                <a:cs typeface="Proxima Nova Bold"/>
                <a:sym typeface="Proxima Nova Bold"/>
              </a:rPr>
              <a:t>THANK YOU</a:t>
            </a:r>
          </a:p>
        </p:txBody>
      </p:sp>
      <p:sp>
        <p:nvSpPr>
          <p:cNvPr name="TextBox 12" id="12"/>
          <p:cNvSpPr txBox="true"/>
          <p:nvPr/>
        </p:nvSpPr>
        <p:spPr>
          <a:xfrm rot="0">
            <a:off x="1041502" y="8165306"/>
            <a:ext cx="7739510" cy="936376"/>
          </a:xfrm>
          <a:prstGeom prst="rect">
            <a:avLst/>
          </a:prstGeom>
        </p:spPr>
        <p:txBody>
          <a:bodyPr anchor="t" rtlCol="false" tIns="0" lIns="0" bIns="0" rIns="0">
            <a:spAutoFit/>
          </a:bodyPr>
          <a:lstStyle/>
          <a:p>
            <a:pPr algn="l">
              <a:lnSpc>
                <a:spcPts val="3846"/>
              </a:lnSpc>
            </a:pPr>
            <a:r>
              <a:rPr lang="en-US" sz="2412">
                <a:solidFill>
                  <a:srgbClr val="00002E"/>
                </a:solidFill>
                <a:latin typeface="Proxima Nova"/>
                <a:ea typeface="Proxima Nova"/>
                <a:cs typeface="Proxima Nova"/>
                <a:sym typeface="Proxima Nova"/>
              </a:rPr>
              <a:t>We appreciate your time and attention in reviewing this project presentation.</a:t>
            </a:r>
          </a:p>
        </p:txBody>
      </p:sp>
      <p:sp>
        <p:nvSpPr>
          <p:cNvPr name="TextBox 13" id="13"/>
          <p:cNvSpPr txBox="true"/>
          <p:nvPr/>
        </p:nvSpPr>
        <p:spPr>
          <a:xfrm rot="0">
            <a:off x="9516513" y="7409412"/>
            <a:ext cx="5278041" cy="604325"/>
          </a:xfrm>
          <a:prstGeom prst="rect">
            <a:avLst/>
          </a:prstGeom>
        </p:spPr>
        <p:txBody>
          <a:bodyPr anchor="t" rtlCol="false" tIns="0" lIns="0" bIns="0" rIns="0">
            <a:spAutoFit/>
          </a:bodyPr>
          <a:lstStyle/>
          <a:p>
            <a:pPr algn="l" marL="0" indent="0" lvl="0">
              <a:lnSpc>
                <a:spcPts val="4886"/>
              </a:lnSpc>
              <a:spcBef>
                <a:spcPct val="0"/>
              </a:spcBef>
            </a:pPr>
            <a:r>
              <a:rPr lang="en-US" b="true" sz="3849" strike="noStrike" u="none">
                <a:solidFill>
                  <a:srgbClr val="00002E"/>
                </a:solidFill>
                <a:latin typeface="Proxima Nova Bold"/>
                <a:ea typeface="Proxima Nova Bold"/>
                <a:cs typeface="Proxima Nova Bold"/>
                <a:sym typeface="Proxima Nova Bold"/>
              </a:rPr>
              <a:t>QUESTIONS WELCOME</a:t>
            </a:r>
          </a:p>
        </p:txBody>
      </p:sp>
      <p:sp>
        <p:nvSpPr>
          <p:cNvPr name="TextBox 14" id="14"/>
          <p:cNvSpPr txBox="true"/>
          <p:nvPr/>
        </p:nvSpPr>
        <p:spPr>
          <a:xfrm rot="0">
            <a:off x="9516513" y="8165306"/>
            <a:ext cx="7739510" cy="936376"/>
          </a:xfrm>
          <a:prstGeom prst="rect">
            <a:avLst/>
          </a:prstGeom>
        </p:spPr>
        <p:txBody>
          <a:bodyPr anchor="t" rtlCol="false" tIns="0" lIns="0" bIns="0" rIns="0">
            <a:spAutoFit/>
          </a:bodyPr>
          <a:lstStyle/>
          <a:p>
            <a:pPr algn="l">
              <a:lnSpc>
                <a:spcPts val="3846"/>
              </a:lnSpc>
            </a:pPr>
            <a:r>
              <a:rPr lang="en-US" sz="2412">
                <a:solidFill>
                  <a:srgbClr val="00002E"/>
                </a:solidFill>
                <a:latin typeface="Proxima Nova"/>
                <a:ea typeface="Proxima Nova"/>
                <a:cs typeface="Proxima Nova"/>
                <a:sym typeface="Proxima Nova"/>
              </a:rPr>
              <a:t>We're happy to discuss technical implementation, challenges faced, or future development plans.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F">
                <a:alpha val="56078"/>
              </a:srgbClr>
            </a:solidFill>
            <a:ln w="12700">
              <a:solidFill>
                <a:srgbClr val="000000"/>
              </a:solidFill>
            </a:ln>
          </p:spPr>
        </p:sp>
      </p:grpSp>
      <p:grpSp>
        <p:nvGrpSpPr>
          <p:cNvPr name="Group 5" id="5"/>
          <p:cNvGrpSpPr/>
          <p:nvPr/>
        </p:nvGrpSpPr>
        <p:grpSpPr>
          <a:xfrm rot="0">
            <a:off x="774781" y="747565"/>
            <a:ext cx="2844440" cy="679842"/>
            <a:chOff x="0" y="0"/>
            <a:chExt cx="3136697" cy="749694"/>
          </a:xfrm>
        </p:grpSpPr>
        <p:sp>
          <p:nvSpPr>
            <p:cNvPr name="Freeform 6" id="6"/>
            <p:cNvSpPr/>
            <p:nvPr/>
          </p:nvSpPr>
          <p:spPr>
            <a:xfrm flipH="false" flipV="false" rot="0">
              <a:off x="0" y="0"/>
              <a:ext cx="3136773" cy="749808"/>
            </a:xfrm>
            <a:custGeom>
              <a:avLst/>
              <a:gdLst/>
              <a:ahLst/>
              <a:cxnLst/>
              <a:rect r="r" b="b" t="t" l="l"/>
              <a:pathLst>
                <a:path h="749808" w="3136773">
                  <a:moveTo>
                    <a:pt x="0" y="374904"/>
                  </a:moveTo>
                  <a:cubicBezTo>
                    <a:pt x="0" y="167767"/>
                    <a:pt x="167767" y="0"/>
                    <a:pt x="374904" y="0"/>
                  </a:cubicBezTo>
                  <a:lnTo>
                    <a:pt x="2761869" y="0"/>
                  </a:lnTo>
                  <a:cubicBezTo>
                    <a:pt x="2968879" y="0"/>
                    <a:pt x="3136773" y="167767"/>
                    <a:pt x="3136773" y="374904"/>
                  </a:cubicBezTo>
                  <a:cubicBezTo>
                    <a:pt x="3136773" y="582041"/>
                    <a:pt x="2969006" y="749808"/>
                    <a:pt x="2761869" y="749808"/>
                  </a:cubicBezTo>
                  <a:lnTo>
                    <a:pt x="374904" y="749808"/>
                  </a:lnTo>
                  <a:cubicBezTo>
                    <a:pt x="167767" y="749681"/>
                    <a:pt x="0" y="581914"/>
                    <a:pt x="0" y="374904"/>
                  </a:cubicBezTo>
                  <a:close/>
                </a:path>
              </a:pathLst>
            </a:custGeom>
            <a:solidFill>
              <a:srgbClr val="CFD6FC"/>
            </a:solidFill>
            <a:ln w="12700">
              <a:solidFill>
                <a:srgbClr val="000000"/>
              </a:solidFill>
            </a:ln>
          </p:spPr>
        </p:sp>
      </p:grpSp>
      <p:sp>
        <p:nvSpPr>
          <p:cNvPr name="TextBox 7" id="7"/>
          <p:cNvSpPr txBox="true"/>
          <p:nvPr/>
        </p:nvSpPr>
        <p:spPr>
          <a:xfrm rot="0">
            <a:off x="1101625" y="868411"/>
            <a:ext cx="3264005" cy="361950"/>
          </a:xfrm>
          <a:prstGeom prst="rect">
            <a:avLst/>
          </a:prstGeom>
        </p:spPr>
        <p:txBody>
          <a:bodyPr anchor="t" rtlCol="false" tIns="0" lIns="0" bIns="0" rIns="0">
            <a:spAutoFit/>
          </a:bodyPr>
          <a:lstStyle/>
          <a:p>
            <a:pPr algn="l">
              <a:lnSpc>
                <a:spcPts val="3000"/>
              </a:lnSpc>
            </a:pPr>
            <a:r>
              <a:rPr lang="en-US" sz="1874">
                <a:solidFill>
                  <a:srgbClr val="00002E"/>
                </a:solidFill>
                <a:latin typeface="Proxima Nova"/>
                <a:ea typeface="Proxima Nova"/>
                <a:cs typeface="Proxima Nova"/>
                <a:sym typeface="Proxima Nova"/>
              </a:rPr>
              <a:t>PROJECT ROADMAP</a:t>
            </a:r>
          </a:p>
        </p:txBody>
      </p:sp>
      <p:sp>
        <p:nvSpPr>
          <p:cNvPr name="TextBox 8" id="8"/>
          <p:cNvSpPr txBox="true"/>
          <p:nvPr/>
        </p:nvSpPr>
        <p:spPr>
          <a:xfrm rot="0">
            <a:off x="1047159" y="3787826"/>
            <a:ext cx="315516" cy="511982"/>
          </a:xfrm>
          <a:prstGeom prst="rect">
            <a:avLst/>
          </a:prstGeom>
        </p:spPr>
        <p:txBody>
          <a:bodyPr anchor="t" rtlCol="false" tIns="0" lIns="0" bIns="0" rIns="0">
            <a:spAutoFit/>
          </a:bodyPr>
          <a:lstStyle/>
          <a:p>
            <a:pPr algn="l">
              <a:lnSpc>
                <a:spcPts val="4398"/>
              </a:lnSpc>
            </a:pPr>
            <a:r>
              <a:rPr lang="en-US" sz="2712">
                <a:solidFill>
                  <a:srgbClr val="00002E"/>
                </a:solidFill>
                <a:latin typeface="Proxima Nova Light"/>
                <a:ea typeface="Proxima Nova Light"/>
                <a:cs typeface="Proxima Nova Light"/>
                <a:sym typeface="Proxima Nova Light"/>
              </a:rPr>
              <a:t>01</a:t>
            </a:r>
          </a:p>
        </p:txBody>
      </p:sp>
      <p:grpSp>
        <p:nvGrpSpPr>
          <p:cNvPr name="Group 9" id="9"/>
          <p:cNvGrpSpPr/>
          <p:nvPr/>
        </p:nvGrpSpPr>
        <p:grpSpPr>
          <a:xfrm rot="0">
            <a:off x="1047159" y="4363041"/>
            <a:ext cx="7947269" cy="38100"/>
            <a:chOff x="0" y="0"/>
            <a:chExt cx="10596359" cy="50800"/>
          </a:xfrm>
        </p:grpSpPr>
        <p:sp>
          <p:nvSpPr>
            <p:cNvPr name="Freeform 10" id="10"/>
            <p:cNvSpPr/>
            <p:nvPr/>
          </p:nvSpPr>
          <p:spPr>
            <a:xfrm flipH="false" flipV="false" rot="0">
              <a:off x="0" y="0"/>
              <a:ext cx="10596372" cy="50800"/>
            </a:xfrm>
            <a:custGeom>
              <a:avLst/>
              <a:gdLst/>
              <a:ahLst/>
              <a:cxnLst/>
              <a:rect r="r" b="b" t="t" l="l"/>
              <a:pathLst>
                <a:path h="50800" w="10596372">
                  <a:moveTo>
                    <a:pt x="0" y="0"/>
                  </a:moveTo>
                  <a:lnTo>
                    <a:pt x="10596372" y="0"/>
                  </a:lnTo>
                  <a:lnTo>
                    <a:pt x="10596372" y="50800"/>
                  </a:lnTo>
                  <a:lnTo>
                    <a:pt x="0" y="50800"/>
                  </a:lnTo>
                  <a:close/>
                </a:path>
              </a:pathLst>
            </a:custGeom>
            <a:solidFill>
              <a:srgbClr val="2D4DF2"/>
            </a:solidFill>
            <a:ln w="12700">
              <a:solidFill>
                <a:srgbClr val="000000"/>
              </a:solidFill>
            </a:ln>
          </p:spPr>
        </p:sp>
      </p:grpSp>
      <p:sp>
        <p:nvSpPr>
          <p:cNvPr name="TextBox 11" id="11"/>
          <p:cNvSpPr txBox="true"/>
          <p:nvPr/>
        </p:nvSpPr>
        <p:spPr>
          <a:xfrm rot="0">
            <a:off x="1047159" y="4569771"/>
            <a:ext cx="2136081" cy="512763"/>
          </a:xfrm>
          <a:prstGeom prst="rect">
            <a:avLst/>
          </a:prstGeom>
        </p:spPr>
        <p:txBody>
          <a:bodyPr anchor="t" rtlCol="false" tIns="0" lIns="0" bIns="0" rIns="0">
            <a:spAutoFit/>
          </a:bodyPr>
          <a:lstStyle/>
          <a:p>
            <a:pPr algn="l">
              <a:lnSpc>
                <a:spcPts val="4062"/>
              </a:lnSpc>
            </a:pPr>
            <a:r>
              <a:rPr lang="en-US" sz="3249" b="true">
                <a:solidFill>
                  <a:srgbClr val="00002E"/>
                </a:solidFill>
                <a:latin typeface="Proxima Nova Bold"/>
                <a:ea typeface="Proxima Nova Bold"/>
                <a:cs typeface="Proxima Nova Bold"/>
                <a:sym typeface="Proxima Nova Bold"/>
              </a:rPr>
              <a:t>Foundation</a:t>
            </a:r>
          </a:p>
        </p:txBody>
      </p:sp>
      <p:sp>
        <p:nvSpPr>
          <p:cNvPr name="TextBox 12" id="12"/>
          <p:cNvSpPr txBox="true"/>
          <p:nvPr/>
        </p:nvSpPr>
        <p:spPr>
          <a:xfrm rot="0">
            <a:off x="1047159" y="5103466"/>
            <a:ext cx="7947269" cy="498286"/>
          </a:xfrm>
          <a:prstGeom prst="rect">
            <a:avLst/>
          </a:prstGeom>
        </p:spPr>
        <p:txBody>
          <a:bodyPr anchor="t" rtlCol="false" tIns="0" lIns="0" bIns="0" rIns="0">
            <a:spAutoFit/>
          </a:bodyPr>
          <a:lstStyle/>
          <a:p>
            <a:pPr algn="l">
              <a:lnSpc>
                <a:spcPts val="4236"/>
              </a:lnSpc>
            </a:pPr>
            <a:r>
              <a:rPr lang="en-US" sz="2612">
                <a:solidFill>
                  <a:srgbClr val="00002E"/>
                </a:solidFill>
                <a:latin typeface="Proxima Nova"/>
                <a:ea typeface="Proxima Nova"/>
                <a:cs typeface="Proxima Nova"/>
                <a:sym typeface="Proxima Nova"/>
              </a:rPr>
              <a:t>Overview, objectives, and dataset exploration</a:t>
            </a:r>
          </a:p>
        </p:txBody>
      </p:sp>
      <p:sp>
        <p:nvSpPr>
          <p:cNvPr name="TextBox 13" id="13"/>
          <p:cNvSpPr txBox="true"/>
          <p:nvPr/>
        </p:nvSpPr>
        <p:spPr>
          <a:xfrm rot="0">
            <a:off x="9293571" y="3787826"/>
            <a:ext cx="409873" cy="511982"/>
          </a:xfrm>
          <a:prstGeom prst="rect">
            <a:avLst/>
          </a:prstGeom>
        </p:spPr>
        <p:txBody>
          <a:bodyPr anchor="t" rtlCol="false" tIns="0" lIns="0" bIns="0" rIns="0">
            <a:spAutoFit/>
          </a:bodyPr>
          <a:lstStyle/>
          <a:p>
            <a:pPr algn="l">
              <a:lnSpc>
                <a:spcPts val="4398"/>
              </a:lnSpc>
            </a:pPr>
            <a:r>
              <a:rPr lang="en-US" sz="2712">
                <a:solidFill>
                  <a:srgbClr val="00002E"/>
                </a:solidFill>
                <a:latin typeface="Proxima Nova Light"/>
                <a:ea typeface="Proxima Nova Light"/>
                <a:cs typeface="Proxima Nova Light"/>
                <a:sym typeface="Proxima Nova Light"/>
              </a:rPr>
              <a:t>02</a:t>
            </a:r>
          </a:p>
        </p:txBody>
      </p:sp>
      <p:grpSp>
        <p:nvGrpSpPr>
          <p:cNvPr name="Group 14" id="14"/>
          <p:cNvGrpSpPr/>
          <p:nvPr/>
        </p:nvGrpSpPr>
        <p:grpSpPr>
          <a:xfrm rot="0">
            <a:off x="9293571" y="4363041"/>
            <a:ext cx="7947269" cy="38100"/>
            <a:chOff x="0" y="0"/>
            <a:chExt cx="10596359" cy="50800"/>
          </a:xfrm>
        </p:grpSpPr>
        <p:sp>
          <p:nvSpPr>
            <p:cNvPr name="Freeform 15" id="15"/>
            <p:cNvSpPr/>
            <p:nvPr/>
          </p:nvSpPr>
          <p:spPr>
            <a:xfrm flipH="false" flipV="false" rot="0">
              <a:off x="0" y="0"/>
              <a:ext cx="10596372" cy="50800"/>
            </a:xfrm>
            <a:custGeom>
              <a:avLst/>
              <a:gdLst/>
              <a:ahLst/>
              <a:cxnLst/>
              <a:rect r="r" b="b" t="t" l="l"/>
              <a:pathLst>
                <a:path h="50800" w="10596372">
                  <a:moveTo>
                    <a:pt x="0" y="0"/>
                  </a:moveTo>
                  <a:lnTo>
                    <a:pt x="10596372" y="0"/>
                  </a:lnTo>
                  <a:lnTo>
                    <a:pt x="10596372" y="50800"/>
                  </a:lnTo>
                  <a:lnTo>
                    <a:pt x="0" y="50800"/>
                  </a:lnTo>
                  <a:close/>
                </a:path>
              </a:pathLst>
            </a:custGeom>
            <a:solidFill>
              <a:srgbClr val="018CE1"/>
            </a:solidFill>
            <a:ln w="12700">
              <a:solidFill>
                <a:srgbClr val="000000"/>
              </a:solidFill>
            </a:ln>
          </p:spPr>
        </p:sp>
      </p:grpSp>
      <p:sp>
        <p:nvSpPr>
          <p:cNvPr name="TextBox 16" id="16"/>
          <p:cNvSpPr txBox="true"/>
          <p:nvPr/>
        </p:nvSpPr>
        <p:spPr>
          <a:xfrm rot="0">
            <a:off x="9293571" y="4569771"/>
            <a:ext cx="4838006" cy="512763"/>
          </a:xfrm>
          <a:prstGeom prst="rect">
            <a:avLst/>
          </a:prstGeom>
        </p:spPr>
        <p:txBody>
          <a:bodyPr anchor="t" rtlCol="false" tIns="0" lIns="0" bIns="0" rIns="0">
            <a:spAutoFit/>
          </a:bodyPr>
          <a:lstStyle/>
          <a:p>
            <a:pPr algn="l">
              <a:lnSpc>
                <a:spcPts val="4062"/>
              </a:lnSpc>
            </a:pPr>
            <a:r>
              <a:rPr lang="en-US" sz="3249" b="true">
                <a:solidFill>
                  <a:srgbClr val="00002E"/>
                </a:solidFill>
                <a:latin typeface="Proxima Nova Bold"/>
                <a:ea typeface="Proxima Nova Bold"/>
                <a:cs typeface="Proxima Nova Bold"/>
                <a:sym typeface="Proxima Nova Bold"/>
              </a:rPr>
              <a:t>Technical Implementation</a:t>
            </a:r>
          </a:p>
        </p:txBody>
      </p:sp>
      <p:sp>
        <p:nvSpPr>
          <p:cNvPr name="TextBox 17" id="17"/>
          <p:cNvSpPr txBox="true"/>
          <p:nvPr/>
        </p:nvSpPr>
        <p:spPr>
          <a:xfrm rot="0">
            <a:off x="9293571" y="5103466"/>
            <a:ext cx="7947269" cy="498286"/>
          </a:xfrm>
          <a:prstGeom prst="rect">
            <a:avLst/>
          </a:prstGeom>
        </p:spPr>
        <p:txBody>
          <a:bodyPr anchor="t" rtlCol="false" tIns="0" lIns="0" bIns="0" rIns="0">
            <a:spAutoFit/>
          </a:bodyPr>
          <a:lstStyle/>
          <a:p>
            <a:pPr algn="l">
              <a:lnSpc>
                <a:spcPts val="4236"/>
              </a:lnSpc>
            </a:pPr>
            <a:r>
              <a:rPr lang="en-US" sz="2612">
                <a:solidFill>
                  <a:srgbClr val="00002E"/>
                </a:solidFill>
                <a:latin typeface="Proxima Nova"/>
                <a:ea typeface="Proxima Nova"/>
                <a:cs typeface="Proxima Nova"/>
                <a:sym typeface="Proxima Nova"/>
              </a:rPr>
              <a:t>Methodology, preprocessing, and model architecture</a:t>
            </a:r>
          </a:p>
        </p:txBody>
      </p:sp>
      <p:sp>
        <p:nvSpPr>
          <p:cNvPr name="TextBox 18" id="18"/>
          <p:cNvSpPr txBox="true"/>
          <p:nvPr/>
        </p:nvSpPr>
        <p:spPr>
          <a:xfrm rot="0">
            <a:off x="1047159" y="6105677"/>
            <a:ext cx="396875" cy="511982"/>
          </a:xfrm>
          <a:prstGeom prst="rect">
            <a:avLst/>
          </a:prstGeom>
        </p:spPr>
        <p:txBody>
          <a:bodyPr anchor="t" rtlCol="false" tIns="0" lIns="0" bIns="0" rIns="0">
            <a:spAutoFit/>
          </a:bodyPr>
          <a:lstStyle/>
          <a:p>
            <a:pPr algn="l">
              <a:lnSpc>
                <a:spcPts val="4398"/>
              </a:lnSpc>
            </a:pPr>
            <a:r>
              <a:rPr lang="en-US" sz="2712">
                <a:solidFill>
                  <a:srgbClr val="00002E"/>
                </a:solidFill>
                <a:latin typeface="Proxima Nova Light"/>
                <a:ea typeface="Proxima Nova Light"/>
                <a:cs typeface="Proxima Nova Light"/>
                <a:sym typeface="Proxima Nova Light"/>
              </a:rPr>
              <a:t>03</a:t>
            </a:r>
          </a:p>
        </p:txBody>
      </p:sp>
      <p:grpSp>
        <p:nvGrpSpPr>
          <p:cNvPr name="Group 19" id="19"/>
          <p:cNvGrpSpPr/>
          <p:nvPr/>
        </p:nvGrpSpPr>
        <p:grpSpPr>
          <a:xfrm rot="0">
            <a:off x="1047159" y="6680892"/>
            <a:ext cx="7947269" cy="38100"/>
            <a:chOff x="0" y="0"/>
            <a:chExt cx="10596359" cy="50800"/>
          </a:xfrm>
        </p:grpSpPr>
        <p:sp>
          <p:nvSpPr>
            <p:cNvPr name="Freeform 20" id="20"/>
            <p:cNvSpPr/>
            <p:nvPr/>
          </p:nvSpPr>
          <p:spPr>
            <a:xfrm flipH="false" flipV="false" rot="0">
              <a:off x="0" y="0"/>
              <a:ext cx="10596372" cy="50800"/>
            </a:xfrm>
            <a:custGeom>
              <a:avLst/>
              <a:gdLst/>
              <a:ahLst/>
              <a:cxnLst/>
              <a:rect r="r" b="b" t="t" l="l"/>
              <a:pathLst>
                <a:path h="50800" w="10596372">
                  <a:moveTo>
                    <a:pt x="0" y="0"/>
                  </a:moveTo>
                  <a:lnTo>
                    <a:pt x="10596372" y="0"/>
                  </a:lnTo>
                  <a:lnTo>
                    <a:pt x="10596372" y="50800"/>
                  </a:lnTo>
                  <a:lnTo>
                    <a:pt x="0" y="50800"/>
                  </a:lnTo>
                  <a:close/>
                </a:path>
              </a:pathLst>
            </a:custGeom>
            <a:solidFill>
              <a:srgbClr val="DA33BF"/>
            </a:solidFill>
            <a:ln w="12700">
              <a:solidFill>
                <a:srgbClr val="000000"/>
              </a:solidFill>
            </a:ln>
          </p:spPr>
        </p:sp>
      </p:grpSp>
      <p:sp>
        <p:nvSpPr>
          <p:cNvPr name="TextBox 21" id="21"/>
          <p:cNvSpPr txBox="true"/>
          <p:nvPr/>
        </p:nvSpPr>
        <p:spPr>
          <a:xfrm rot="0">
            <a:off x="1047159" y="6887613"/>
            <a:ext cx="3318470" cy="512763"/>
          </a:xfrm>
          <a:prstGeom prst="rect">
            <a:avLst/>
          </a:prstGeom>
        </p:spPr>
        <p:txBody>
          <a:bodyPr anchor="t" rtlCol="false" tIns="0" lIns="0" bIns="0" rIns="0">
            <a:spAutoFit/>
          </a:bodyPr>
          <a:lstStyle/>
          <a:p>
            <a:pPr algn="l">
              <a:lnSpc>
                <a:spcPts val="4062"/>
              </a:lnSpc>
            </a:pPr>
            <a:r>
              <a:rPr lang="en-US" sz="3249" b="true">
                <a:solidFill>
                  <a:srgbClr val="00002E"/>
                </a:solidFill>
                <a:latin typeface="Proxima Nova Bold"/>
                <a:ea typeface="Proxima Nova Bold"/>
                <a:cs typeface="Proxima Nova Bold"/>
                <a:sym typeface="Proxima Nova Bold"/>
              </a:rPr>
              <a:t>Results &amp; Insights</a:t>
            </a:r>
          </a:p>
        </p:txBody>
      </p:sp>
      <p:sp>
        <p:nvSpPr>
          <p:cNvPr name="TextBox 22" id="22"/>
          <p:cNvSpPr txBox="true"/>
          <p:nvPr/>
        </p:nvSpPr>
        <p:spPr>
          <a:xfrm rot="0">
            <a:off x="1047159" y="7421318"/>
            <a:ext cx="7947269" cy="511982"/>
          </a:xfrm>
          <a:prstGeom prst="rect">
            <a:avLst/>
          </a:prstGeom>
        </p:spPr>
        <p:txBody>
          <a:bodyPr anchor="t" rtlCol="false" tIns="0" lIns="0" bIns="0" rIns="0">
            <a:spAutoFit/>
          </a:bodyPr>
          <a:lstStyle/>
          <a:p>
            <a:pPr algn="l">
              <a:lnSpc>
                <a:spcPts val="4398"/>
              </a:lnSpc>
            </a:pPr>
            <a:r>
              <a:rPr lang="en-US" sz="2712">
                <a:solidFill>
                  <a:srgbClr val="00002E"/>
                </a:solidFill>
                <a:latin typeface="Proxima Nova"/>
                <a:ea typeface="Proxima Nova"/>
                <a:cs typeface="Proxima Nova"/>
                <a:sym typeface="Proxima Nova"/>
              </a:rPr>
              <a:t>Training outcomes, challenges, and future directions</a:t>
            </a:r>
          </a:p>
        </p:txBody>
      </p:sp>
      <p:sp>
        <p:nvSpPr>
          <p:cNvPr name="TextBox 23" id="23"/>
          <p:cNvSpPr txBox="true"/>
          <p:nvPr/>
        </p:nvSpPr>
        <p:spPr>
          <a:xfrm rot="0">
            <a:off x="9293571" y="6105677"/>
            <a:ext cx="395784" cy="511982"/>
          </a:xfrm>
          <a:prstGeom prst="rect">
            <a:avLst/>
          </a:prstGeom>
        </p:spPr>
        <p:txBody>
          <a:bodyPr anchor="t" rtlCol="false" tIns="0" lIns="0" bIns="0" rIns="0">
            <a:spAutoFit/>
          </a:bodyPr>
          <a:lstStyle/>
          <a:p>
            <a:pPr algn="l">
              <a:lnSpc>
                <a:spcPts val="4398"/>
              </a:lnSpc>
            </a:pPr>
            <a:r>
              <a:rPr lang="en-US" sz="2712">
                <a:solidFill>
                  <a:srgbClr val="00002E"/>
                </a:solidFill>
                <a:latin typeface="Proxima Nova Light"/>
                <a:ea typeface="Proxima Nova Light"/>
                <a:cs typeface="Proxima Nova Light"/>
                <a:sym typeface="Proxima Nova Light"/>
              </a:rPr>
              <a:t>04</a:t>
            </a:r>
          </a:p>
        </p:txBody>
      </p:sp>
      <p:grpSp>
        <p:nvGrpSpPr>
          <p:cNvPr name="Group 24" id="24"/>
          <p:cNvGrpSpPr/>
          <p:nvPr/>
        </p:nvGrpSpPr>
        <p:grpSpPr>
          <a:xfrm rot="0">
            <a:off x="9293571" y="6680892"/>
            <a:ext cx="7947269" cy="38100"/>
            <a:chOff x="0" y="0"/>
            <a:chExt cx="10596359" cy="50800"/>
          </a:xfrm>
        </p:grpSpPr>
        <p:sp>
          <p:nvSpPr>
            <p:cNvPr name="Freeform 25" id="25"/>
            <p:cNvSpPr/>
            <p:nvPr/>
          </p:nvSpPr>
          <p:spPr>
            <a:xfrm flipH="false" flipV="false" rot="0">
              <a:off x="0" y="0"/>
              <a:ext cx="10596372" cy="50800"/>
            </a:xfrm>
            <a:custGeom>
              <a:avLst/>
              <a:gdLst/>
              <a:ahLst/>
              <a:cxnLst/>
              <a:rect r="r" b="b" t="t" l="l"/>
              <a:pathLst>
                <a:path h="50800" w="10596372">
                  <a:moveTo>
                    <a:pt x="0" y="0"/>
                  </a:moveTo>
                  <a:lnTo>
                    <a:pt x="10596372" y="0"/>
                  </a:lnTo>
                  <a:lnTo>
                    <a:pt x="10596372" y="50800"/>
                  </a:lnTo>
                  <a:lnTo>
                    <a:pt x="0" y="50800"/>
                  </a:lnTo>
                  <a:close/>
                </a:path>
              </a:pathLst>
            </a:custGeom>
            <a:solidFill>
              <a:srgbClr val="2D4DF2"/>
            </a:solidFill>
            <a:ln w="12700">
              <a:solidFill>
                <a:srgbClr val="000000"/>
              </a:solidFill>
            </a:ln>
          </p:spPr>
        </p:sp>
      </p:grpSp>
      <p:sp>
        <p:nvSpPr>
          <p:cNvPr name="TextBox 26" id="26"/>
          <p:cNvSpPr txBox="true"/>
          <p:nvPr/>
        </p:nvSpPr>
        <p:spPr>
          <a:xfrm rot="0">
            <a:off x="9293571" y="6887613"/>
            <a:ext cx="3646587" cy="512763"/>
          </a:xfrm>
          <a:prstGeom prst="rect">
            <a:avLst/>
          </a:prstGeom>
        </p:spPr>
        <p:txBody>
          <a:bodyPr anchor="t" rtlCol="false" tIns="0" lIns="0" bIns="0" rIns="0">
            <a:spAutoFit/>
          </a:bodyPr>
          <a:lstStyle/>
          <a:p>
            <a:pPr algn="l">
              <a:lnSpc>
                <a:spcPts val="4062"/>
              </a:lnSpc>
            </a:pPr>
            <a:r>
              <a:rPr lang="en-US" sz="3249" b="true">
                <a:solidFill>
                  <a:srgbClr val="00002E"/>
                </a:solidFill>
                <a:latin typeface="Proxima Nova Bold"/>
                <a:ea typeface="Proxima Nova Bold"/>
                <a:cs typeface="Proxima Nova Bold"/>
                <a:sym typeface="Proxima Nova Bold"/>
              </a:rPr>
              <a:t>Live Demonstration</a:t>
            </a:r>
          </a:p>
        </p:txBody>
      </p:sp>
      <p:sp>
        <p:nvSpPr>
          <p:cNvPr name="TextBox 27" id="27"/>
          <p:cNvSpPr txBox="true"/>
          <p:nvPr/>
        </p:nvSpPr>
        <p:spPr>
          <a:xfrm rot="0">
            <a:off x="9293571" y="7421318"/>
            <a:ext cx="7947269" cy="511982"/>
          </a:xfrm>
          <a:prstGeom prst="rect">
            <a:avLst/>
          </a:prstGeom>
        </p:spPr>
        <p:txBody>
          <a:bodyPr anchor="t" rtlCol="false" tIns="0" lIns="0" bIns="0" rIns="0">
            <a:spAutoFit/>
          </a:bodyPr>
          <a:lstStyle/>
          <a:p>
            <a:pPr algn="l">
              <a:lnSpc>
                <a:spcPts val="4398"/>
              </a:lnSpc>
            </a:pPr>
            <a:r>
              <a:rPr lang="en-US" sz="2712">
                <a:solidFill>
                  <a:srgbClr val="00002E"/>
                </a:solidFill>
                <a:latin typeface="Proxima Nova"/>
                <a:ea typeface="Proxima Nova"/>
                <a:cs typeface="Proxima Nova"/>
                <a:sym typeface="Proxima Nova"/>
              </a:rPr>
              <a:t>Interactive web application showcase</a:t>
            </a:r>
          </a:p>
        </p:txBody>
      </p:sp>
      <p:sp>
        <p:nvSpPr>
          <p:cNvPr name="TextBox 28" id="28"/>
          <p:cNvSpPr txBox="true"/>
          <p:nvPr/>
        </p:nvSpPr>
        <p:spPr>
          <a:xfrm rot="0">
            <a:off x="1047159" y="1997785"/>
            <a:ext cx="5843355" cy="1429212"/>
          </a:xfrm>
          <a:prstGeom prst="rect">
            <a:avLst/>
          </a:prstGeom>
        </p:spPr>
        <p:txBody>
          <a:bodyPr anchor="t" rtlCol="false" tIns="0" lIns="0" bIns="0" rIns="0">
            <a:spAutoFit/>
          </a:bodyPr>
          <a:lstStyle/>
          <a:p>
            <a:pPr algn="l">
              <a:lnSpc>
                <a:spcPts val="5511"/>
              </a:lnSpc>
            </a:pPr>
            <a:r>
              <a:rPr lang="en-US" b="true" sz="5511" spc="55">
                <a:solidFill>
                  <a:srgbClr val="000000"/>
                </a:solidFill>
                <a:latin typeface="Proxima Nova Bold"/>
                <a:ea typeface="Proxima Nova Bold"/>
                <a:cs typeface="Proxima Nova Bold"/>
                <a:sym typeface="Proxima Nova Bold"/>
              </a:rPr>
              <a:t>WHAT WE WILL</a:t>
            </a:r>
          </a:p>
          <a:p>
            <a:pPr algn="l">
              <a:lnSpc>
                <a:spcPts val="5511"/>
              </a:lnSpc>
            </a:pPr>
            <a:r>
              <a:rPr lang="en-US" b="true" sz="5511" spc="55">
                <a:solidFill>
                  <a:srgbClr val="000000"/>
                </a:solidFill>
                <a:latin typeface="Proxima Nova Bold"/>
                <a:ea typeface="Proxima Nova Bold"/>
                <a:cs typeface="Proxima Nova Bold"/>
                <a:sym typeface="Proxima Nova Bold"/>
              </a:rPr>
              <a:t>TALK ABOUT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F">
                <a:alpha val="56078"/>
              </a:srgbClr>
            </a:solidFill>
            <a:ln w="12700">
              <a:solidFill>
                <a:srgbClr val="000000"/>
              </a:solidFill>
            </a:ln>
          </p:spPr>
        </p:sp>
      </p:grpSp>
      <p:sp>
        <p:nvSpPr>
          <p:cNvPr name="TextBox 5" id="5"/>
          <p:cNvSpPr txBox="true"/>
          <p:nvPr/>
        </p:nvSpPr>
        <p:spPr>
          <a:xfrm rot="0">
            <a:off x="1992895" y="693329"/>
            <a:ext cx="14302210" cy="651691"/>
          </a:xfrm>
          <a:prstGeom prst="rect">
            <a:avLst/>
          </a:prstGeom>
        </p:spPr>
        <p:txBody>
          <a:bodyPr anchor="t" rtlCol="false" tIns="0" lIns="0" bIns="0" rIns="0">
            <a:spAutoFit/>
          </a:bodyPr>
          <a:lstStyle/>
          <a:p>
            <a:pPr algn="l">
              <a:lnSpc>
                <a:spcPts val="5226"/>
              </a:lnSpc>
            </a:pPr>
            <a:r>
              <a:rPr lang="en-US" b="true" sz="4194">
                <a:solidFill>
                  <a:srgbClr val="00002E"/>
                </a:solidFill>
                <a:latin typeface="Proxima Nova Bold"/>
                <a:ea typeface="Proxima Nova Bold"/>
                <a:cs typeface="Proxima Nova Bold"/>
                <a:sym typeface="Proxima Nova Bold"/>
              </a:rPr>
              <a:t>PROJECT OVERVIEW: BRIDGING AI AND DERMATOLOGY</a:t>
            </a:r>
          </a:p>
        </p:txBody>
      </p:sp>
      <p:sp>
        <p:nvSpPr>
          <p:cNvPr name="Freeform 6" id="6" descr="preencoded.png"/>
          <p:cNvSpPr/>
          <p:nvPr/>
        </p:nvSpPr>
        <p:spPr>
          <a:xfrm flipH="false" flipV="false" rot="0">
            <a:off x="961730" y="2123484"/>
            <a:ext cx="7847114" cy="7847114"/>
          </a:xfrm>
          <a:custGeom>
            <a:avLst/>
            <a:gdLst/>
            <a:ahLst/>
            <a:cxnLst/>
            <a:rect r="r" b="b" t="t" l="l"/>
            <a:pathLst>
              <a:path h="7847114" w="7847114">
                <a:moveTo>
                  <a:pt x="0" y="0"/>
                </a:moveTo>
                <a:lnTo>
                  <a:pt x="7847114" y="0"/>
                </a:lnTo>
                <a:lnTo>
                  <a:pt x="7847114" y="7847115"/>
                </a:lnTo>
                <a:lnTo>
                  <a:pt x="0" y="7847115"/>
                </a:lnTo>
                <a:lnTo>
                  <a:pt x="0" y="0"/>
                </a:lnTo>
                <a:close/>
              </a:path>
            </a:pathLst>
          </a:custGeom>
          <a:blipFill>
            <a:blip r:embed="rId4"/>
            <a:stretch>
              <a:fillRect l="0" t="0" r="0" b="0"/>
            </a:stretch>
          </a:blipFill>
        </p:spPr>
      </p:sp>
      <p:sp>
        <p:nvSpPr>
          <p:cNvPr name="TextBox 7" id="7"/>
          <p:cNvSpPr txBox="true"/>
          <p:nvPr/>
        </p:nvSpPr>
        <p:spPr>
          <a:xfrm rot="0">
            <a:off x="9488691" y="2104434"/>
            <a:ext cx="3907135" cy="512445"/>
          </a:xfrm>
          <a:prstGeom prst="rect">
            <a:avLst/>
          </a:prstGeom>
        </p:spPr>
        <p:txBody>
          <a:bodyPr anchor="t" rtlCol="false" tIns="0" lIns="0" bIns="0" rIns="0">
            <a:spAutoFit/>
          </a:bodyPr>
          <a:lstStyle/>
          <a:p>
            <a:pPr algn="l">
              <a:lnSpc>
                <a:spcPts val="4124"/>
              </a:lnSpc>
            </a:pPr>
            <a:r>
              <a:rPr lang="en-US" sz="3299" b="true">
                <a:solidFill>
                  <a:srgbClr val="00002E"/>
                </a:solidFill>
                <a:latin typeface="Proxima Nova Bold"/>
                <a:ea typeface="Proxima Nova Bold"/>
                <a:cs typeface="Proxima Nova Bold"/>
                <a:sym typeface="Proxima Nova Bold"/>
              </a:rPr>
              <a:t>What is DermaScan?</a:t>
            </a:r>
          </a:p>
        </p:txBody>
      </p:sp>
      <p:sp>
        <p:nvSpPr>
          <p:cNvPr name="TextBox 8" id="8"/>
          <p:cNvSpPr txBox="true"/>
          <p:nvPr/>
        </p:nvSpPr>
        <p:spPr>
          <a:xfrm rot="0">
            <a:off x="9488691" y="2963302"/>
            <a:ext cx="7847114" cy="2632542"/>
          </a:xfrm>
          <a:prstGeom prst="rect">
            <a:avLst/>
          </a:prstGeom>
        </p:spPr>
        <p:txBody>
          <a:bodyPr anchor="t" rtlCol="false" tIns="0" lIns="0" bIns="0" rIns="0">
            <a:spAutoFit/>
          </a:bodyPr>
          <a:lstStyle/>
          <a:p>
            <a:pPr algn="just">
              <a:lnSpc>
                <a:spcPts val="4246"/>
              </a:lnSpc>
            </a:pPr>
            <a:r>
              <a:rPr lang="en-US" sz="2624">
                <a:solidFill>
                  <a:srgbClr val="00002E"/>
                </a:solidFill>
                <a:latin typeface="Proxima Nova"/>
                <a:ea typeface="Proxima Nova"/>
                <a:cs typeface="Proxima Nova"/>
                <a:sym typeface="Proxima Nova"/>
              </a:rPr>
              <a:t>DermaScan is an intelligent system that analyzes facial images using deep learning to identify skin conditions. The platform processes uploaded photos, detects facial regions, and provides instant classification with confidence scores.</a:t>
            </a:r>
          </a:p>
        </p:txBody>
      </p:sp>
      <p:sp>
        <p:nvSpPr>
          <p:cNvPr name="TextBox 9" id="9"/>
          <p:cNvSpPr txBox="true"/>
          <p:nvPr/>
        </p:nvSpPr>
        <p:spPr>
          <a:xfrm rot="0">
            <a:off x="9472269" y="5938744"/>
            <a:ext cx="7847114" cy="2722488"/>
          </a:xfrm>
          <a:prstGeom prst="rect">
            <a:avLst/>
          </a:prstGeom>
        </p:spPr>
        <p:txBody>
          <a:bodyPr anchor="t" rtlCol="false" tIns="0" lIns="0" bIns="0" rIns="0">
            <a:spAutoFit/>
          </a:bodyPr>
          <a:lstStyle/>
          <a:p>
            <a:pPr algn="just">
              <a:lnSpc>
                <a:spcPts val="4408"/>
              </a:lnSpc>
            </a:pPr>
            <a:r>
              <a:rPr lang="en-US" sz="2724">
                <a:solidFill>
                  <a:srgbClr val="00002E"/>
                </a:solidFill>
                <a:latin typeface="Proxima Nova"/>
                <a:ea typeface="Proxima Nova"/>
                <a:cs typeface="Proxima Nova"/>
                <a:sym typeface="Proxima Nova"/>
              </a:rPr>
              <a:t>Deployed as an accessible web application, it demonstrates practical AI implementation in healthcare, making skin condition analysis available for real-time use by students, researchers, and potential users.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F">
                <a:alpha val="56078"/>
              </a:srgbClr>
            </a:solidFill>
            <a:ln w="12700">
              <a:solidFill>
                <a:srgbClr val="000000"/>
              </a:solidFill>
            </a:ln>
          </p:spPr>
        </p:sp>
      </p:grpSp>
      <p:sp>
        <p:nvSpPr>
          <p:cNvPr name="TextBox 5" id="5"/>
          <p:cNvSpPr txBox="true"/>
          <p:nvPr/>
        </p:nvSpPr>
        <p:spPr>
          <a:xfrm rot="0">
            <a:off x="1047159" y="935088"/>
            <a:ext cx="5697736" cy="791845"/>
          </a:xfrm>
          <a:prstGeom prst="rect">
            <a:avLst/>
          </a:prstGeom>
        </p:spPr>
        <p:txBody>
          <a:bodyPr anchor="t" rtlCol="false" tIns="0" lIns="0" bIns="0" rIns="0">
            <a:spAutoFit/>
          </a:bodyPr>
          <a:lstStyle/>
          <a:p>
            <a:pPr algn="l">
              <a:lnSpc>
                <a:spcPts val="6379"/>
              </a:lnSpc>
            </a:pPr>
            <a:r>
              <a:rPr lang="en-US" b="true" sz="5074">
                <a:solidFill>
                  <a:srgbClr val="00002E"/>
                </a:solidFill>
                <a:latin typeface="Proxima Nova Bold"/>
                <a:ea typeface="Proxima Nova Bold"/>
                <a:cs typeface="Proxima Nova Bold"/>
                <a:sym typeface="Proxima Nova Bold"/>
              </a:rPr>
              <a:t>CORE OBJECTIVES</a:t>
            </a:r>
          </a:p>
        </p:txBody>
      </p:sp>
      <p:grpSp>
        <p:nvGrpSpPr>
          <p:cNvPr name="Group 6" id="6"/>
          <p:cNvGrpSpPr/>
          <p:nvPr/>
        </p:nvGrpSpPr>
        <p:grpSpPr>
          <a:xfrm rot="0">
            <a:off x="1028109" y="2237632"/>
            <a:ext cx="7985369" cy="3187151"/>
            <a:chOff x="0" y="0"/>
            <a:chExt cx="10647159" cy="4249534"/>
          </a:xfrm>
        </p:grpSpPr>
        <p:sp>
          <p:nvSpPr>
            <p:cNvPr name="Freeform 7" id="7"/>
            <p:cNvSpPr/>
            <p:nvPr/>
          </p:nvSpPr>
          <p:spPr>
            <a:xfrm flipH="false" flipV="false" rot="0">
              <a:off x="25400" y="25400"/>
              <a:ext cx="10596245" cy="4198747"/>
            </a:xfrm>
            <a:custGeom>
              <a:avLst/>
              <a:gdLst/>
              <a:ahLst/>
              <a:cxnLst/>
              <a:rect r="r" b="b" t="t" l="l"/>
              <a:pathLst>
                <a:path h="4198747" w="10596245">
                  <a:moveTo>
                    <a:pt x="0" y="598424"/>
                  </a:moveTo>
                  <a:cubicBezTo>
                    <a:pt x="0" y="267970"/>
                    <a:pt x="269875" y="0"/>
                    <a:pt x="602742" y="0"/>
                  </a:cubicBezTo>
                  <a:lnTo>
                    <a:pt x="9993503" y="0"/>
                  </a:lnTo>
                  <a:cubicBezTo>
                    <a:pt x="10326370" y="0"/>
                    <a:pt x="10596245" y="267970"/>
                    <a:pt x="10596245" y="598424"/>
                  </a:cubicBezTo>
                  <a:lnTo>
                    <a:pt x="10596245" y="3600323"/>
                  </a:lnTo>
                  <a:cubicBezTo>
                    <a:pt x="10596245" y="3930777"/>
                    <a:pt x="10326370" y="4198747"/>
                    <a:pt x="9993503" y="4198747"/>
                  </a:cubicBezTo>
                  <a:lnTo>
                    <a:pt x="602742" y="4198747"/>
                  </a:lnTo>
                  <a:cubicBezTo>
                    <a:pt x="269875" y="4198747"/>
                    <a:pt x="0" y="3930777"/>
                    <a:pt x="0" y="3600323"/>
                  </a:cubicBezTo>
                  <a:close/>
                </a:path>
              </a:pathLst>
            </a:custGeom>
            <a:solidFill>
              <a:srgbClr val="F3F3FF">
                <a:alpha val="56078"/>
              </a:srgbClr>
            </a:solidFill>
            <a:ln w="12700">
              <a:solidFill>
                <a:srgbClr val="000000"/>
              </a:solidFill>
            </a:ln>
          </p:spPr>
        </p:sp>
        <p:sp>
          <p:nvSpPr>
            <p:cNvPr name="Freeform 8" id="8"/>
            <p:cNvSpPr/>
            <p:nvPr/>
          </p:nvSpPr>
          <p:spPr>
            <a:xfrm flipH="false" flipV="false" rot="0">
              <a:off x="0" y="0"/>
              <a:ext cx="10647045" cy="4249547"/>
            </a:xfrm>
            <a:custGeom>
              <a:avLst/>
              <a:gdLst/>
              <a:ahLst/>
              <a:cxnLst/>
              <a:rect r="r" b="b" t="t" l="l"/>
              <a:pathLst>
                <a:path h="4249547" w="10647045">
                  <a:moveTo>
                    <a:pt x="0" y="623824"/>
                  </a:moveTo>
                  <a:cubicBezTo>
                    <a:pt x="0" y="279146"/>
                    <a:pt x="281432" y="0"/>
                    <a:pt x="628142" y="0"/>
                  </a:cubicBezTo>
                  <a:lnTo>
                    <a:pt x="10018903" y="0"/>
                  </a:lnTo>
                  <a:lnTo>
                    <a:pt x="10018903" y="25400"/>
                  </a:lnTo>
                  <a:lnTo>
                    <a:pt x="10018903" y="0"/>
                  </a:lnTo>
                  <a:cubicBezTo>
                    <a:pt x="10365613" y="0"/>
                    <a:pt x="10647045" y="279146"/>
                    <a:pt x="10647045" y="623824"/>
                  </a:cubicBezTo>
                  <a:lnTo>
                    <a:pt x="10621645" y="623824"/>
                  </a:lnTo>
                  <a:lnTo>
                    <a:pt x="10647045" y="623824"/>
                  </a:lnTo>
                  <a:lnTo>
                    <a:pt x="10647045" y="3625723"/>
                  </a:lnTo>
                  <a:lnTo>
                    <a:pt x="10621645" y="3625723"/>
                  </a:lnTo>
                  <a:lnTo>
                    <a:pt x="10647045" y="3625723"/>
                  </a:lnTo>
                  <a:cubicBezTo>
                    <a:pt x="10647045" y="3970401"/>
                    <a:pt x="10365613" y="4249547"/>
                    <a:pt x="10018903" y="4249547"/>
                  </a:cubicBezTo>
                  <a:lnTo>
                    <a:pt x="10018903" y="4224147"/>
                  </a:lnTo>
                  <a:lnTo>
                    <a:pt x="10018903" y="4249547"/>
                  </a:lnTo>
                  <a:lnTo>
                    <a:pt x="628142" y="4249547"/>
                  </a:lnTo>
                  <a:lnTo>
                    <a:pt x="628142" y="4224147"/>
                  </a:lnTo>
                  <a:lnTo>
                    <a:pt x="628142" y="4249547"/>
                  </a:lnTo>
                  <a:cubicBezTo>
                    <a:pt x="281432" y="4249547"/>
                    <a:pt x="0" y="3970401"/>
                    <a:pt x="0" y="3625723"/>
                  </a:cubicBezTo>
                  <a:lnTo>
                    <a:pt x="0" y="623824"/>
                  </a:lnTo>
                  <a:lnTo>
                    <a:pt x="25400" y="623824"/>
                  </a:lnTo>
                  <a:lnTo>
                    <a:pt x="0" y="623824"/>
                  </a:lnTo>
                  <a:moveTo>
                    <a:pt x="50800" y="623824"/>
                  </a:moveTo>
                  <a:lnTo>
                    <a:pt x="50800" y="3625723"/>
                  </a:lnTo>
                  <a:lnTo>
                    <a:pt x="25400" y="3625723"/>
                  </a:lnTo>
                  <a:lnTo>
                    <a:pt x="50800" y="3625723"/>
                  </a:lnTo>
                  <a:cubicBezTo>
                    <a:pt x="50800" y="3942080"/>
                    <a:pt x="309118" y="4198747"/>
                    <a:pt x="628142" y="4198747"/>
                  </a:cubicBezTo>
                  <a:lnTo>
                    <a:pt x="10018903" y="4198747"/>
                  </a:lnTo>
                  <a:cubicBezTo>
                    <a:pt x="10337927" y="4198747"/>
                    <a:pt x="10596245" y="3941953"/>
                    <a:pt x="10596245" y="3625723"/>
                  </a:cubicBezTo>
                  <a:lnTo>
                    <a:pt x="10596245" y="623824"/>
                  </a:lnTo>
                  <a:cubicBezTo>
                    <a:pt x="10596372" y="307594"/>
                    <a:pt x="10338054" y="50800"/>
                    <a:pt x="10018903" y="50800"/>
                  </a:cubicBezTo>
                  <a:lnTo>
                    <a:pt x="628142" y="50800"/>
                  </a:lnTo>
                  <a:lnTo>
                    <a:pt x="628142" y="25400"/>
                  </a:lnTo>
                  <a:lnTo>
                    <a:pt x="628142" y="50800"/>
                  </a:lnTo>
                  <a:cubicBezTo>
                    <a:pt x="309118" y="50800"/>
                    <a:pt x="50800" y="307594"/>
                    <a:pt x="50800" y="623824"/>
                  </a:cubicBezTo>
                  <a:close/>
                </a:path>
              </a:pathLst>
            </a:custGeom>
            <a:solidFill>
              <a:srgbClr val="2D4DF2"/>
            </a:solidFill>
            <a:ln w="12700">
              <a:solidFill>
                <a:srgbClr val="000000"/>
              </a:solidFill>
            </a:ln>
          </p:spPr>
        </p:sp>
      </p:grpSp>
      <p:grpSp>
        <p:nvGrpSpPr>
          <p:cNvPr name="Group 9" id="9"/>
          <p:cNvGrpSpPr/>
          <p:nvPr/>
        </p:nvGrpSpPr>
        <p:grpSpPr>
          <a:xfrm rot="0">
            <a:off x="1085259" y="2294782"/>
            <a:ext cx="7871069" cy="897579"/>
            <a:chOff x="0" y="0"/>
            <a:chExt cx="10494759" cy="1196772"/>
          </a:xfrm>
        </p:grpSpPr>
        <p:sp>
          <p:nvSpPr>
            <p:cNvPr name="Freeform 10" id="10"/>
            <p:cNvSpPr/>
            <p:nvPr/>
          </p:nvSpPr>
          <p:spPr>
            <a:xfrm flipH="false" flipV="false" rot="0">
              <a:off x="0" y="0"/>
              <a:ext cx="10494772" cy="1196721"/>
            </a:xfrm>
            <a:custGeom>
              <a:avLst/>
              <a:gdLst/>
              <a:ahLst/>
              <a:cxnLst/>
              <a:rect r="r" b="b" t="t" l="l"/>
              <a:pathLst>
                <a:path h="1196721" w="10494772">
                  <a:moveTo>
                    <a:pt x="0" y="537464"/>
                  </a:moveTo>
                  <a:cubicBezTo>
                    <a:pt x="0" y="240665"/>
                    <a:pt x="240665" y="0"/>
                    <a:pt x="537464" y="0"/>
                  </a:cubicBezTo>
                  <a:lnTo>
                    <a:pt x="9957308" y="0"/>
                  </a:lnTo>
                  <a:cubicBezTo>
                    <a:pt x="10254107" y="0"/>
                    <a:pt x="10494772" y="240665"/>
                    <a:pt x="10494772" y="537464"/>
                  </a:cubicBezTo>
                  <a:lnTo>
                    <a:pt x="10494772" y="659257"/>
                  </a:lnTo>
                  <a:cubicBezTo>
                    <a:pt x="10494772" y="956056"/>
                    <a:pt x="10254107" y="1196721"/>
                    <a:pt x="9957308" y="1196721"/>
                  </a:cubicBezTo>
                  <a:lnTo>
                    <a:pt x="537464" y="1196721"/>
                  </a:lnTo>
                  <a:cubicBezTo>
                    <a:pt x="240665" y="1196721"/>
                    <a:pt x="0" y="956183"/>
                    <a:pt x="0" y="659257"/>
                  </a:cubicBezTo>
                  <a:close/>
                </a:path>
              </a:pathLst>
            </a:custGeom>
            <a:solidFill>
              <a:srgbClr val="F3F3FF"/>
            </a:solidFill>
            <a:ln w="12700">
              <a:solidFill>
                <a:srgbClr val="000000"/>
              </a:solidFill>
            </a:ln>
          </p:spPr>
        </p:sp>
      </p:grpSp>
      <p:sp>
        <p:nvSpPr>
          <p:cNvPr name="Freeform 11" id="11" descr="preencoded.png"/>
          <p:cNvSpPr/>
          <p:nvPr/>
        </p:nvSpPr>
        <p:spPr>
          <a:xfrm flipH="false" flipV="false" rot="0">
            <a:off x="4796428" y="2504923"/>
            <a:ext cx="448713" cy="448713"/>
          </a:xfrm>
          <a:custGeom>
            <a:avLst/>
            <a:gdLst/>
            <a:ahLst/>
            <a:cxnLst/>
            <a:rect r="r" b="b" t="t" l="l"/>
            <a:pathLst>
              <a:path h="448713" w="448713">
                <a:moveTo>
                  <a:pt x="0" y="0"/>
                </a:moveTo>
                <a:lnTo>
                  <a:pt x="448713" y="0"/>
                </a:lnTo>
                <a:lnTo>
                  <a:pt x="448713" y="448713"/>
                </a:lnTo>
                <a:lnTo>
                  <a:pt x="0" y="4487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384402" y="3481978"/>
            <a:ext cx="4967089" cy="420687"/>
          </a:xfrm>
          <a:prstGeom prst="rect">
            <a:avLst/>
          </a:prstGeom>
        </p:spPr>
        <p:txBody>
          <a:bodyPr anchor="t" rtlCol="false" tIns="0" lIns="0" bIns="0" rIns="0">
            <a:spAutoFit/>
          </a:bodyPr>
          <a:lstStyle/>
          <a:p>
            <a:pPr algn="l">
              <a:lnSpc>
                <a:spcPts val="3437"/>
              </a:lnSpc>
            </a:pPr>
            <a:r>
              <a:rPr lang="en-US" sz="2750" b="true">
                <a:solidFill>
                  <a:srgbClr val="00002E"/>
                </a:solidFill>
                <a:latin typeface="Proxima Nova Bold"/>
                <a:ea typeface="Proxima Nova Bold"/>
                <a:cs typeface="Proxima Nova Bold"/>
                <a:sym typeface="Proxima Nova Bold"/>
              </a:rPr>
              <a:t>Detect Aging &amp; Skin Conditions</a:t>
            </a:r>
          </a:p>
        </p:txBody>
      </p:sp>
      <p:sp>
        <p:nvSpPr>
          <p:cNvPr name="TextBox 13" id="13"/>
          <p:cNvSpPr txBox="true"/>
          <p:nvPr/>
        </p:nvSpPr>
        <p:spPr>
          <a:xfrm rot="0">
            <a:off x="1384402" y="4015683"/>
            <a:ext cx="7272785" cy="923925"/>
          </a:xfrm>
          <a:prstGeom prst="rect">
            <a:avLst/>
          </a:prstGeom>
        </p:spPr>
        <p:txBody>
          <a:bodyPr anchor="t" rtlCol="false" tIns="0" lIns="0" bIns="0" rIns="0">
            <a:spAutoFit/>
          </a:bodyPr>
          <a:lstStyle/>
          <a:p>
            <a:pPr algn="l">
              <a:lnSpc>
                <a:spcPts val="3750"/>
              </a:lnSpc>
            </a:pPr>
            <a:r>
              <a:rPr lang="en-US" sz="2312">
                <a:solidFill>
                  <a:srgbClr val="00002E"/>
                </a:solidFill>
                <a:latin typeface="Proxima Nova"/>
                <a:ea typeface="Proxima Nova"/>
                <a:cs typeface="Proxima Nova"/>
                <a:sym typeface="Proxima Nova"/>
              </a:rPr>
              <a:t>Analyze facial images to identify various skin conditions and aging markers using computer vision techniques</a:t>
            </a:r>
          </a:p>
        </p:txBody>
      </p:sp>
      <p:grpSp>
        <p:nvGrpSpPr>
          <p:cNvPr name="Group 14" id="14"/>
          <p:cNvGrpSpPr/>
          <p:nvPr/>
        </p:nvGrpSpPr>
        <p:grpSpPr>
          <a:xfrm rot="0">
            <a:off x="9274521" y="2237632"/>
            <a:ext cx="7985369" cy="3187151"/>
            <a:chOff x="0" y="0"/>
            <a:chExt cx="10647159" cy="4249534"/>
          </a:xfrm>
        </p:grpSpPr>
        <p:sp>
          <p:nvSpPr>
            <p:cNvPr name="Freeform 15" id="15"/>
            <p:cNvSpPr/>
            <p:nvPr/>
          </p:nvSpPr>
          <p:spPr>
            <a:xfrm flipH="false" flipV="false" rot="0">
              <a:off x="25400" y="25400"/>
              <a:ext cx="10596245" cy="4198747"/>
            </a:xfrm>
            <a:custGeom>
              <a:avLst/>
              <a:gdLst/>
              <a:ahLst/>
              <a:cxnLst/>
              <a:rect r="r" b="b" t="t" l="l"/>
              <a:pathLst>
                <a:path h="4198747" w="10596245">
                  <a:moveTo>
                    <a:pt x="0" y="598424"/>
                  </a:moveTo>
                  <a:cubicBezTo>
                    <a:pt x="0" y="267970"/>
                    <a:pt x="269875" y="0"/>
                    <a:pt x="602742" y="0"/>
                  </a:cubicBezTo>
                  <a:lnTo>
                    <a:pt x="9993503" y="0"/>
                  </a:lnTo>
                  <a:cubicBezTo>
                    <a:pt x="10326370" y="0"/>
                    <a:pt x="10596245" y="267970"/>
                    <a:pt x="10596245" y="598424"/>
                  </a:cubicBezTo>
                  <a:lnTo>
                    <a:pt x="10596245" y="3600323"/>
                  </a:lnTo>
                  <a:cubicBezTo>
                    <a:pt x="10596245" y="3930777"/>
                    <a:pt x="10326370" y="4198747"/>
                    <a:pt x="9993503" y="4198747"/>
                  </a:cubicBezTo>
                  <a:lnTo>
                    <a:pt x="602742" y="4198747"/>
                  </a:lnTo>
                  <a:cubicBezTo>
                    <a:pt x="269875" y="4198747"/>
                    <a:pt x="0" y="3930777"/>
                    <a:pt x="0" y="3600323"/>
                  </a:cubicBezTo>
                  <a:close/>
                </a:path>
              </a:pathLst>
            </a:custGeom>
            <a:solidFill>
              <a:srgbClr val="F3F3FF">
                <a:alpha val="56078"/>
              </a:srgbClr>
            </a:solidFill>
            <a:ln w="12700">
              <a:solidFill>
                <a:srgbClr val="000000"/>
              </a:solidFill>
            </a:ln>
          </p:spPr>
        </p:sp>
        <p:sp>
          <p:nvSpPr>
            <p:cNvPr name="Freeform 16" id="16"/>
            <p:cNvSpPr/>
            <p:nvPr/>
          </p:nvSpPr>
          <p:spPr>
            <a:xfrm flipH="false" flipV="false" rot="0">
              <a:off x="0" y="0"/>
              <a:ext cx="10647045" cy="4249547"/>
            </a:xfrm>
            <a:custGeom>
              <a:avLst/>
              <a:gdLst/>
              <a:ahLst/>
              <a:cxnLst/>
              <a:rect r="r" b="b" t="t" l="l"/>
              <a:pathLst>
                <a:path h="4249547" w="10647045">
                  <a:moveTo>
                    <a:pt x="0" y="623824"/>
                  </a:moveTo>
                  <a:cubicBezTo>
                    <a:pt x="0" y="279146"/>
                    <a:pt x="281432" y="0"/>
                    <a:pt x="628142" y="0"/>
                  </a:cubicBezTo>
                  <a:lnTo>
                    <a:pt x="10018903" y="0"/>
                  </a:lnTo>
                  <a:lnTo>
                    <a:pt x="10018903" y="25400"/>
                  </a:lnTo>
                  <a:lnTo>
                    <a:pt x="10018903" y="0"/>
                  </a:lnTo>
                  <a:cubicBezTo>
                    <a:pt x="10365613" y="0"/>
                    <a:pt x="10647045" y="279146"/>
                    <a:pt x="10647045" y="623824"/>
                  </a:cubicBezTo>
                  <a:lnTo>
                    <a:pt x="10621645" y="623824"/>
                  </a:lnTo>
                  <a:lnTo>
                    <a:pt x="10647045" y="623824"/>
                  </a:lnTo>
                  <a:lnTo>
                    <a:pt x="10647045" y="3625723"/>
                  </a:lnTo>
                  <a:lnTo>
                    <a:pt x="10621645" y="3625723"/>
                  </a:lnTo>
                  <a:lnTo>
                    <a:pt x="10647045" y="3625723"/>
                  </a:lnTo>
                  <a:cubicBezTo>
                    <a:pt x="10647045" y="3970401"/>
                    <a:pt x="10365613" y="4249547"/>
                    <a:pt x="10018903" y="4249547"/>
                  </a:cubicBezTo>
                  <a:lnTo>
                    <a:pt x="10018903" y="4224147"/>
                  </a:lnTo>
                  <a:lnTo>
                    <a:pt x="10018903" y="4249547"/>
                  </a:lnTo>
                  <a:lnTo>
                    <a:pt x="628142" y="4249547"/>
                  </a:lnTo>
                  <a:lnTo>
                    <a:pt x="628142" y="4224147"/>
                  </a:lnTo>
                  <a:lnTo>
                    <a:pt x="628142" y="4249547"/>
                  </a:lnTo>
                  <a:cubicBezTo>
                    <a:pt x="281432" y="4249547"/>
                    <a:pt x="0" y="3970401"/>
                    <a:pt x="0" y="3625723"/>
                  </a:cubicBezTo>
                  <a:lnTo>
                    <a:pt x="0" y="623824"/>
                  </a:lnTo>
                  <a:lnTo>
                    <a:pt x="25400" y="623824"/>
                  </a:lnTo>
                  <a:lnTo>
                    <a:pt x="0" y="623824"/>
                  </a:lnTo>
                  <a:moveTo>
                    <a:pt x="50800" y="623824"/>
                  </a:moveTo>
                  <a:lnTo>
                    <a:pt x="50800" y="3625723"/>
                  </a:lnTo>
                  <a:lnTo>
                    <a:pt x="25400" y="3625723"/>
                  </a:lnTo>
                  <a:lnTo>
                    <a:pt x="50800" y="3625723"/>
                  </a:lnTo>
                  <a:cubicBezTo>
                    <a:pt x="50800" y="3942080"/>
                    <a:pt x="309118" y="4198747"/>
                    <a:pt x="628142" y="4198747"/>
                  </a:cubicBezTo>
                  <a:lnTo>
                    <a:pt x="10018903" y="4198747"/>
                  </a:lnTo>
                  <a:cubicBezTo>
                    <a:pt x="10337927" y="4198747"/>
                    <a:pt x="10596245" y="3941953"/>
                    <a:pt x="10596245" y="3625723"/>
                  </a:cubicBezTo>
                  <a:lnTo>
                    <a:pt x="10596245" y="623824"/>
                  </a:lnTo>
                  <a:cubicBezTo>
                    <a:pt x="10596372" y="307594"/>
                    <a:pt x="10338054" y="50800"/>
                    <a:pt x="10018903" y="50800"/>
                  </a:cubicBezTo>
                  <a:lnTo>
                    <a:pt x="628142" y="50800"/>
                  </a:lnTo>
                  <a:lnTo>
                    <a:pt x="628142" y="25400"/>
                  </a:lnTo>
                  <a:lnTo>
                    <a:pt x="628142" y="50800"/>
                  </a:lnTo>
                  <a:cubicBezTo>
                    <a:pt x="309118" y="50800"/>
                    <a:pt x="50800" y="307594"/>
                    <a:pt x="50800" y="623824"/>
                  </a:cubicBezTo>
                  <a:close/>
                </a:path>
              </a:pathLst>
            </a:custGeom>
            <a:solidFill>
              <a:srgbClr val="018CE1"/>
            </a:solidFill>
            <a:ln w="12700">
              <a:solidFill>
                <a:srgbClr val="000000"/>
              </a:solidFill>
            </a:ln>
          </p:spPr>
        </p:sp>
      </p:grpSp>
      <p:grpSp>
        <p:nvGrpSpPr>
          <p:cNvPr name="Group 17" id="17"/>
          <p:cNvGrpSpPr/>
          <p:nvPr/>
        </p:nvGrpSpPr>
        <p:grpSpPr>
          <a:xfrm rot="0">
            <a:off x="9331671" y="2294782"/>
            <a:ext cx="7871069" cy="897579"/>
            <a:chOff x="0" y="0"/>
            <a:chExt cx="10494759" cy="1196772"/>
          </a:xfrm>
        </p:grpSpPr>
        <p:sp>
          <p:nvSpPr>
            <p:cNvPr name="Freeform 18" id="18"/>
            <p:cNvSpPr/>
            <p:nvPr/>
          </p:nvSpPr>
          <p:spPr>
            <a:xfrm flipH="false" flipV="false" rot="0">
              <a:off x="0" y="0"/>
              <a:ext cx="10494772" cy="1196721"/>
            </a:xfrm>
            <a:custGeom>
              <a:avLst/>
              <a:gdLst/>
              <a:ahLst/>
              <a:cxnLst/>
              <a:rect r="r" b="b" t="t" l="l"/>
              <a:pathLst>
                <a:path h="1196721" w="10494772">
                  <a:moveTo>
                    <a:pt x="0" y="537464"/>
                  </a:moveTo>
                  <a:cubicBezTo>
                    <a:pt x="0" y="240665"/>
                    <a:pt x="240665" y="0"/>
                    <a:pt x="537464" y="0"/>
                  </a:cubicBezTo>
                  <a:lnTo>
                    <a:pt x="9957308" y="0"/>
                  </a:lnTo>
                  <a:cubicBezTo>
                    <a:pt x="10254107" y="0"/>
                    <a:pt x="10494772" y="240665"/>
                    <a:pt x="10494772" y="537464"/>
                  </a:cubicBezTo>
                  <a:lnTo>
                    <a:pt x="10494772" y="659257"/>
                  </a:lnTo>
                  <a:cubicBezTo>
                    <a:pt x="10494772" y="956056"/>
                    <a:pt x="10254107" y="1196721"/>
                    <a:pt x="9957308" y="1196721"/>
                  </a:cubicBezTo>
                  <a:lnTo>
                    <a:pt x="537464" y="1196721"/>
                  </a:lnTo>
                  <a:cubicBezTo>
                    <a:pt x="240665" y="1196721"/>
                    <a:pt x="0" y="956183"/>
                    <a:pt x="0" y="659257"/>
                  </a:cubicBezTo>
                  <a:close/>
                </a:path>
              </a:pathLst>
            </a:custGeom>
            <a:solidFill>
              <a:srgbClr val="F3F3FF"/>
            </a:solidFill>
            <a:ln w="12700">
              <a:solidFill>
                <a:srgbClr val="000000"/>
              </a:solidFill>
            </a:ln>
          </p:spPr>
        </p:sp>
      </p:grpSp>
      <p:sp>
        <p:nvSpPr>
          <p:cNvPr name="Freeform 19" id="19" descr="preencoded.png"/>
          <p:cNvSpPr/>
          <p:nvPr/>
        </p:nvSpPr>
        <p:spPr>
          <a:xfrm flipH="false" flipV="false" rot="0">
            <a:off x="13042849" y="2504923"/>
            <a:ext cx="448713" cy="448713"/>
          </a:xfrm>
          <a:custGeom>
            <a:avLst/>
            <a:gdLst/>
            <a:ahLst/>
            <a:cxnLst/>
            <a:rect r="r" b="b" t="t" l="l"/>
            <a:pathLst>
              <a:path h="448713" w="448713">
                <a:moveTo>
                  <a:pt x="0" y="0"/>
                </a:moveTo>
                <a:lnTo>
                  <a:pt x="448713" y="0"/>
                </a:lnTo>
                <a:lnTo>
                  <a:pt x="448713" y="448713"/>
                </a:lnTo>
                <a:lnTo>
                  <a:pt x="0" y="448713"/>
                </a:lnTo>
                <a:lnTo>
                  <a:pt x="0" y="0"/>
                </a:lnTo>
                <a:close/>
              </a:path>
            </a:pathLst>
          </a:custGeom>
          <a:blipFill>
            <a:blip r:embed="rId6">
              <a:extLst>
                <a:ext uri="{96DAC541-7B7A-43D3-8B79-37D633B846F1}">
                  <asvg:svgBlip xmlns:asvg="http://schemas.microsoft.com/office/drawing/2016/SVG/main" r:embed="rId7"/>
                </a:ext>
              </a:extLst>
            </a:blip>
            <a:stretch>
              <a:fillRect l="-1042" t="0" r="-1042" b="0"/>
            </a:stretch>
          </a:blipFill>
        </p:spPr>
      </p:sp>
      <p:sp>
        <p:nvSpPr>
          <p:cNvPr name="TextBox 20" id="20"/>
          <p:cNvSpPr txBox="true"/>
          <p:nvPr/>
        </p:nvSpPr>
        <p:spPr>
          <a:xfrm rot="0">
            <a:off x="9630813" y="3481978"/>
            <a:ext cx="3956050" cy="420687"/>
          </a:xfrm>
          <a:prstGeom prst="rect">
            <a:avLst/>
          </a:prstGeom>
        </p:spPr>
        <p:txBody>
          <a:bodyPr anchor="t" rtlCol="false" tIns="0" lIns="0" bIns="0" rIns="0">
            <a:spAutoFit/>
          </a:bodyPr>
          <a:lstStyle/>
          <a:p>
            <a:pPr algn="l">
              <a:lnSpc>
                <a:spcPts val="3437"/>
              </a:lnSpc>
            </a:pPr>
            <a:r>
              <a:rPr lang="en-US" sz="2750" b="true">
                <a:solidFill>
                  <a:srgbClr val="00002E"/>
                </a:solidFill>
                <a:latin typeface="Proxima Nova Bold"/>
                <a:ea typeface="Proxima Nova Bold"/>
                <a:cs typeface="Proxima Nova Bold"/>
                <a:sym typeface="Proxima Nova Bold"/>
              </a:rPr>
              <a:t>Multi-Class Classification</a:t>
            </a:r>
          </a:p>
        </p:txBody>
      </p:sp>
      <p:sp>
        <p:nvSpPr>
          <p:cNvPr name="TextBox 21" id="21"/>
          <p:cNvSpPr txBox="true"/>
          <p:nvPr/>
        </p:nvSpPr>
        <p:spPr>
          <a:xfrm rot="0">
            <a:off x="9630813" y="4015683"/>
            <a:ext cx="7272785" cy="904875"/>
          </a:xfrm>
          <a:prstGeom prst="rect">
            <a:avLst/>
          </a:prstGeom>
        </p:spPr>
        <p:txBody>
          <a:bodyPr anchor="t" rtlCol="false" tIns="0" lIns="0" bIns="0" rIns="0">
            <a:spAutoFit/>
          </a:bodyPr>
          <a:lstStyle/>
          <a:p>
            <a:pPr algn="l">
              <a:lnSpc>
                <a:spcPts val="3750"/>
              </a:lnSpc>
            </a:pPr>
            <a:r>
              <a:rPr lang="en-US" sz="2312">
                <a:solidFill>
                  <a:srgbClr val="00002E"/>
                </a:solidFill>
                <a:latin typeface="Proxima Nova"/>
                <a:ea typeface="Proxima Nova"/>
                <a:cs typeface="Proxima Nova"/>
                <a:sym typeface="Proxima Nova"/>
              </a:rPr>
              <a:t>Accurately classify images into four distinct categories: Clear Skin, Wrinkles, Dark Spots, and Puffy Eyes</a:t>
            </a:r>
          </a:p>
        </p:txBody>
      </p:sp>
      <p:grpSp>
        <p:nvGrpSpPr>
          <p:cNvPr name="Group 22" id="22"/>
          <p:cNvGrpSpPr/>
          <p:nvPr/>
        </p:nvGrpSpPr>
        <p:grpSpPr>
          <a:xfrm rot="0">
            <a:off x="1028109" y="5685834"/>
            <a:ext cx="7985369" cy="3665934"/>
            <a:chOff x="0" y="0"/>
            <a:chExt cx="10647159" cy="4887912"/>
          </a:xfrm>
        </p:grpSpPr>
        <p:sp>
          <p:nvSpPr>
            <p:cNvPr name="Freeform 23" id="23"/>
            <p:cNvSpPr/>
            <p:nvPr/>
          </p:nvSpPr>
          <p:spPr>
            <a:xfrm flipH="false" flipV="false" rot="0">
              <a:off x="25400" y="25400"/>
              <a:ext cx="10596372" cy="4837049"/>
            </a:xfrm>
            <a:custGeom>
              <a:avLst/>
              <a:gdLst/>
              <a:ahLst/>
              <a:cxnLst/>
              <a:rect r="r" b="b" t="t" l="l"/>
              <a:pathLst>
                <a:path h="4837049" w="10596372">
                  <a:moveTo>
                    <a:pt x="0" y="598424"/>
                  </a:moveTo>
                  <a:cubicBezTo>
                    <a:pt x="0" y="267970"/>
                    <a:pt x="269494" y="0"/>
                    <a:pt x="601853" y="0"/>
                  </a:cubicBezTo>
                  <a:lnTo>
                    <a:pt x="9994519" y="0"/>
                  </a:lnTo>
                  <a:cubicBezTo>
                    <a:pt x="10326877" y="0"/>
                    <a:pt x="10596372" y="267970"/>
                    <a:pt x="10596372" y="598424"/>
                  </a:cubicBezTo>
                  <a:lnTo>
                    <a:pt x="10596372" y="4238625"/>
                  </a:lnTo>
                  <a:cubicBezTo>
                    <a:pt x="10596372" y="4569079"/>
                    <a:pt x="10326877" y="4837049"/>
                    <a:pt x="9994519" y="4837049"/>
                  </a:cubicBezTo>
                  <a:lnTo>
                    <a:pt x="601853" y="4837049"/>
                  </a:lnTo>
                  <a:cubicBezTo>
                    <a:pt x="269494" y="4837176"/>
                    <a:pt x="0" y="4569206"/>
                    <a:pt x="0" y="4238625"/>
                  </a:cubicBezTo>
                  <a:close/>
                </a:path>
              </a:pathLst>
            </a:custGeom>
            <a:solidFill>
              <a:srgbClr val="F3F3FF">
                <a:alpha val="56078"/>
              </a:srgbClr>
            </a:solidFill>
            <a:ln w="12700">
              <a:solidFill>
                <a:srgbClr val="000000"/>
              </a:solidFill>
            </a:ln>
          </p:spPr>
        </p:sp>
        <p:sp>
          <p:nvSpPr>
            <p:cNvPr name="Freeform 24" id="24"/>
            <p:cNvSpPr/>
            <p:nvPr/>
          </p:nvSpPr>
          <p:spPr>
            <a:xfrm flipH="false" flipV="false" rot="0">
              <a:off x="0" y="0"/>
              <a:ext cx="10647172" cy="4887849"/>
            </a:xfrm>
            <a:custGeom>
              <a:avLst/>
              <a:gdLst/>
              <a:ahLst/>
              <a:cxnLst/>
              <a:rect r="r" b="b" t="t" l="l"/>
              <a:pathLst>
                <a:path h="4887849" w="10647172">
                  <a:moveTo>
                    <a:pt x="0" y="623824"/>
                  </a:moveTo>
                  <a:cubicBezTo>
                    <a:pt x="0" y="279146"/>
                    <a:pt x="280924" y="0"/>
                    <a:pt x="627253" y="0"/>
                  </a:cubicBezTo>
                  <a:lnTo>
                    <a:pt x="10019919" y="0"/>
                  </a:lnTo>
                  <a:lnTo>
                    <a:pt x="10019919" y="25400"/>
                  </a:lnTo>
                  <a:lnTo>
                    <a:pt x="10019919" y="0"/>
                  </a:lnTo>
                  <a:cubicBezTo>
                    <a:pt x="10366248" y="0"/>
                    <a:pt x="10647172" y="279146"/>
                    <a:pt x="10647172" y="623824"/>
                  </a:cubicBezTo>
                  <a:lnTo>
                    <a:pt x="10621772" y="623824"/>
                  </a:lnTo>
                  <a:lnTo>
                    <a:pt x="10647172" y="623824"/>
                  </a:lnTo>
                  <a:lnTo>
                    <a:pt x="10647172" y="4264025"/>
                  </a:lnTo>
                  <a:lnTo>
                    <a:pt x="10621772" y="4264025"/>
                  </a:lnTo>
                  <a:lnTo>
                    <a:pt x="10647172" y="4264025"/>
                  </a:lnTo>
                  <a:cubicBezTo>
                    <a:pt x="10647172" y="4608703"/>
                    <a:pt x="10366248" y="4887849"/>
                    <a:pt x="10019919" y="4887849"/>
                  </a:cubicBezTo>
                  <a:lnTo>
                    <a:pt x="10019919" y="4862449"/>
                  </a:lnTo>
                  <a:lnTo>
                    <a:pt x="10019919" y="4887849"/>
                  </a:lnTo>
                  <a:lnTo>
                    <a:pt x="627253" y="4887849"/>
                  </a:lnTo>
                  <a:lnTo>
                    <a:pt x="627253" y="4862449"/>
                  </a:lnTo>
                  <a:lnTo>
                    <a:pt x="627253" y="4887849"/>
                  </a:lnTo>
                  <a:cubicBezTo>
                    <a:pt x="280924" y="4887976"/>
                    <a:pt x="0" y="4608703"/>
                    <a:pt x="0" y="4264025"/>
                  </a:cubicBezTo>
                  <a:lnTo>
                    <a:pt x="0" y="623824"/>
                  </a:lnTo>
                  <a:lnTo>
                    <a:pt x="25400" y="623824"/>
                  </a:lnTo>
                  <a:lnTo>
                    <a:pt x="0" y="623824"/>
                  </a:lnTo>
                  <a:moveTo>
                    <a:pt x="50800" y="623824"/>
                  </a:moveTo>
                  <a:lnTo>
                    <a:pt x="50800" y="4264025"/>
                  </a:lnTo>
                  <a:lnTo>
                    <a:pt x="25400" y="4264025"/>
                  </a:lnTo>
                  <a:lnTo>
                    <a:pt x="50800" y="4264025"/>
                  </a:lnTo>
                  <a:cubicBezTo>
                    <a:pt x="50800" y="4580382"/>
                    <a:pt x="308737" y="4837049"/>
                    <a:pt x="627253" y="4837049"/>
                  </a:cubicBezTo>
                  <a:lnTo>
                    <a:pt x="10019919" y="4837049"/>
                  </a:lnTo>
                  <a:cubicBezTo>
                    <a:pt x="10338435" y="4837049"/>
                    <a:pt x="10596372" y="4580382"/>
                    <a:pt x="10596372" y="4264025"/>
                  </a:cubicBezTo>
                  <a:lnTo>
                    <a:pt x="10596372" y="623824"/>
                  </a:lnTo>
                  <a:cubicBezTo>
                    <a:pt x="10596372" y="307467"/>
                    <a:pt x="10338435" y="50800"/>
                    <a:pt x="10019919" y="50800"/>
                  </a:cubicBezTo>
                  <a:lnTo>
                    <a:pt x="627253" y="50800"/>
                  </a:lnTo>
                  <a:lnTo>
                    <a:pt x="627253" y="25400"/>
                  </a:lnTo>
                  <a:lnTo>
                    <a:pt x="627253" y="50800"/>
                  </a:lnTo>
                  <a:cubicBezTo>
                    <a:pt x="308737" y="50800"/>
                    <a:pt x="50800" y="307467"/>
                    <a:pt x="50800" y="623824"/>
                  </a:cubicBezTo>
                  <a:close/>
                </a:path>
              </a:pathLst>
            </a:custGeom>
            <a:solidFill>
              <a:srgbClr val="DA33BF"/>
            </a:solidFill>
            <a:ln w="12700">
              <a:solidFill>
                <a:srgbClr val="000000"/>
              </a:solidFill>
            </a:ln>
          </p:spPr>
        </p:sp>
      </p:grpSp>
      <p:grpSp>
        <p:nvGrpSpPr>
          <p:cNvPr name="Group 25" id="25"/>
          <p:cNvGrpSpPr/>
          <p:nvPr/>
        </p:nvGrpSpPr>
        <p:grpSpPr>
          <a:xfrm rot="0">
            <a:off x="1085259" y="5742984"/>
            <a:ext cx="7871069" cy="897579"/>
            <a:chOff x="0" y="0"/>
            <a:chExt cx="10494759" cy="1196772"/>
          </a:xfrm>
        </p:grpSpPr>
        <p:sp>
          <p:nvSpPr>
            <p:cNvPr name="Freeform 26" id="26"/>
            <p:cNvSpPr/>
            <p:nvPr/>
          </p:nvSpPr>
          <p:spPr>
            <a:xfrm flipH="false" flipV="false" rot="0">
              <a:off x="0" y="0"/>
              <a:ext cx="10494772" cy="1196721"/>
            </a:xfrm>
            <a:custGeom>
              <a:avLst/>
              <a:gdLst/>
              <a:ahLst/>
              <a:cxnLst/>
              <a:rect r="r" b="b" t="t" l="l"/>
              <a:pathLst>
                <a:path h="1196721" w="10494772">
                  <a:moveTo>
                    <a:pt x="0" y="537464"/>
                  </a:moveTo>
                  <a:cubicBezTo>
                    <a:pt x="0" y="240665"/>
                    <a:pt x="240665" y="0"/>
                    <a:pt x="537464" y="0"/>
                  </a:cubicBezTo>
                  <a:lnTo>
                    <a:pt x="9957308" y="0"/>
                  </a:lnTo>
                  <a:cubicBezTo>
                    <a:pt x="10254107" y="0"/>
                    <a:pt x="10494772" y="240665"/>
                    <a:pt x="10494772" y="537464"/>
                  </a:cubicBezTo>
                  <a:lnTo>
                    <a:pt x="10494772" y="659257"/>
                  </a:lnTo>
                  <a:cubicBezTo>
                    <a:pt x="10494772" y="956056"/>
                    <a:pt x="10254107" y="1196721"/>
                    <a:pt x="9957308" y="1196721"/>
                  </a:cubicBezTo>
                  <a:lnTo>
                    <a:pt x="537464" y="1196721"/>
                  </a:lnTo>
                  <a:cubicBezTo>
                    <a:pt x="240665" y="1196721"/>
                    <a:pt x="0" y="956183"/>
                    <a:pt x="0" y="659257"/>
                  </a:cubicBezTo>
                  <a:close/>
                </a:path>
              </a:pathLst>
            </a:custGeom>
            <a:solidFill>
              <a:srgbClr val="F3F3FF"/>
            </a:solidFill>
            <a:ln w="12700">
              <a:solidFill>
                <a:srgbClr val="000000"/>
              </a:solidFill>
            </a:ln>
          </p:spPr>
        </p:sp>
      </p:grpSp>
      <p:sp>
        <p:nvSpPr>
          <p:cNvPr name="Freeform 27" id="27" descr="preencoded.png"/>
          <p:cNvSpPr/>
          <p:nvPr/>
        </p:nvSpPr>
        <p:spPr>
          <a:xfrm flipH="false" flipV="false" rot="0">
            <a:off x="4796428" y="5953125"/>
            <a:ext cx="448713" cy="448713"/>
          </a:xfrm>
          <a:custGeom>
            <a:avLst/>
            <a:gdLst/>
            <a:ahLst/>
            <a:cxnLst/>
            <a:rect r="r" b="b" t="t" l="l"/>
            <a:pathLst>
              <a:path h="448713" w="448713">
                <a:moveTo>
                  <a:pt x="0" y="0"/>
                </a:moveTo>
                <a:lnTo>
                  <a:pt x="448713" y="0"/>
                </a:lnTo>
                <a:lnTo>
                  <a:pt x="448713" y="448713"/>
                </a:lnTo>
                <a:lnTo>
                  <a:pt x="0" y="448713"/>
                </a:lnTo>
                <a:lnTo>
                  <a:pt x="0" y="0"/>
                </a:lnTo>
                <a:close/>
              </a:path>
            </a:pathLst>
          </a:custGeom>
          <a:blipFill>
            <a:blip r:embed="rId8">
              <a:extLst>
                <a:ext uri="{96DAC541-7B7A-43D3-8B79-37D633B846F1}">
                  <asvg:svgBlip xmlns:asvg="http://schemas.microsoft.com/office/drawing/2016/SVG/main" r:embed="rId9"/>
                </a:ext>
              </a:extLst>
            </a:blip>
            <a:stretch>
              <a:fillRect l="0" t="-3124" r="0" b="-3126"/>
            </a:stretch>
          </a:blipFill>
        </p:spPr>
      </p:sp>
      <p:sp>
        <p:nvSpPr>
          <p:cNvPr name="TextBox 28" id="28"/>
          <p:cNvSpPr txBox="true"/>
          <p:nvPr/>
        </p:nvSpPr>
        <p:spPr>
          <a:xfrm rot="0">
            <a:off x="1384402" y="6930180"/>
            <a:ext cx="3802658" cy="420687"/>
          </a:xfrm>
          <a:prstGeom prst="rect">
            <a:avLst/>
          </a:prstGeom>
        </p:spPr>
        <p:txBody>
          <a:bodyPr anchor="t" rtlCol="false" tIns="0" lIns="0" bIns="0" rIns="0">
            <a:spAutoFit/>
          </a:bodyPr>
          <a:lstStyle/>
          <a:p>
            <a:pPr algn="l">
              <a:lnSpc>
                <a:spcPts val="3437"/>
              </a:lnSpc>
            </a:pPr>
            <a:r>
              <a:rPr lang="en-US" sz="2750" b="true">
                <a:solidFill>
                  <a:srgbClr val="00002E"/>
                </a:solidFill>
                <a:latin typeface="Proxima Nova Bold"/>
                <a:ea typeface="Proxima Nova Bold"/>
                <a:cs typeface="Proxima Nova Bold"/>
                <a:sym typeface="Proxima Nova Bold"/>
              </a:rPr>
              <a:t>Apply Transfer Learning</a:t>
            </a:r>
          </a:p>
        </p:txBody>
      </p:sp>
      <p:sp>
        <p:nvSpPr>
          <p:cNvPr name="TextBox 29" id="29"/>
          <p:cNvSpPr txBox="true"/>
          <p:nvPr/>
        </p:nvSpPr>
        <p:spPr>
          <a:xfrm rot="0">
            <a:off x="1384402" y="7463876"/>
            <a:ext cx="7272785" cy="904875"/>
          </a:xfrm>
          <a:prstGeom prst="rect">
            <a:avLst/>
          </a:prstGeom>
        </p:spPr>
        <p:txBody>
          <a:bodyPr anchor="t" rtlCol="false" tIns="0" lIns="0" bIns="0" rIns="0">
            <a:spAutoFit/>
          </a:bodyPr>
          <a:lstStyle/>
          <a:p>
            <a:pPr algn="l">
              <a:lnSpc>
                <a:spcPts val="3750"/>
              </a:lnSpc>
            </a:pPr>
            <a:r>
              <a:rPr lang="en-US" sz="2312">
                <a:solidFill>
                  <a:srgbClr val="00002E"/>
                </a:solidFill>
                <a:latin typeface="Proxima Nova"/>
                <a:ea typeface="Proxima Nova"/>
                <a:cs typeface="Proxima Nova"/>
                <a:sym typeface="Proxima Nova"/>
              </a:rPr>
              <a:t>Leverage pretrained EfficientNetB0 model for efficient feature extraction without training from scratch</a:t>
            </a:r>
          </a:p>
        </p:txBody>
      </p:sp>
      <p:grpSp>
        <p:nvGrpSpPr>
          <p:cNvPr name="Group 30" id="30"/>
          <p:cNvGrpSpPr/>
          <p:nvPr/>
        </p:nvGrpSpPr>
        <p:grpSpPr>
          <a:xfrm rot="0">
            <a:off x="9274521" y="5685834"/>
            <a:ext cx="7985369" cy="3665934"/>
            <a:chOff x="0" y="0"/>
            <a:chExt cx="10647159" cy="4887912"/>
          </a:xfrm>
        </p:grpSpPr>
        <p:sp>
          <p:nvSpPr>
            <p:cNvPr name="Freeform 31" id="31"/>
            <p:cNvSpPr/>
            <p:nvPr/>
          </p:nvSpPr>
          <p:spPr>
            <a:xfrm flipH="false" flipV="false" rot="0">
              <a:off x="25400" y="25400"/>
              <a:ext cx="10596372" cy="4837049"/>
            </a:xfrm>
            <a:custGeom>
              <a:avLst/>
              <a:gdLst/>
              <a:ahLst/>
              <a:cxnLst/>
              <a:rect r="r" b="b" t="t" l="l"/>
              <a:pathLst>
                <a:path h="4837049" w="10596372">
                  <a:moveTo>
                    <a:pt x="0" y="598424"/>
                  </a:moveTo>
                  <a:cubicBezTo>
                    <a:pt x="0" y="267970"/>
                    <a:pt x="269494" y="0"/>
                    <a:pt x="601853" y="0"/>
                  </a:cubicBezTo>
                  <a:lnTo>
                    <a:pt x="9994519" y="0"/>
                  </a:lnTo>
                  <a:cubicBezTo>
                    <a:pt x="10326877" y="0"/>
                    <a:pt x="10596372" y="267970"/>
                    <a:pt x="10596372" y="598424"/>
                  </a:cubicBezTo>
                  <a:lnTo>
                    <a:pt x="10596372" y="4238625"/>
                  </a:lnTo>
                  <a:cubicBezTo>
                    <a:pt x="10596372" y="4569079"/>
                    <a:pt x="10326877" y="4837049"/>
                    <a:pt x="9994519" y="4837049"/>
                  </a:cubicBezTo>
                  <a:lnTo>
                    <a:pt x="601853" y="4837049"/>
                  </a:lnTo>
                  <a:cubicBezTo>
                    <a:pt x="269494" y="4837176"/>
                    <a:pt x="0" y="4569206"/>
                    <a:pt x="0" y="4238625"/>
                  </a:cubicBezTo>
                  <a:close/>
                </a:path>
              </a:pathLst>
            </a:custGeom>
            <a:solidFill>
              <a:srgbClr val="F3F3FF">
                <a:alpha val="56078"/>
              </a:srgbClr>
            </a:solidFill>
            <a:ln w="12700">
              <a:solidFill>
                <a:srgbClr val="000000"/>
              </a:solidFill>
            </a:ln>
          </p:spPr>
        </p:sp>
        <p:sp>
          <p:nvSpPr>
            <p:cNvPr name="Freeform 32" id="32"/>
            <p:cNvSpPr/>
            <p:nvPr/>
          </p:nvSpPr>
          <p:spPr>
            <a:xfrm flipH="false" flipV="false" rot="0">
              <a:off x="0" y="0"/>
              <a:ext cx="10647172" cy="4887849"/>
            </a:xfrm>
            <a:custGeom>
              <a:avLst/>
              <a:gdLst/>
              <a:ahLst/>
              <a:cxnLst/>
              <a:rect r="r" b="b" t="t" l="l"/>
              <a:pathLst>
                <a:path h="4887849" w="10647172">
                  <a:moveTo>
                    <a:pt x="0" y="623824"/>
                  </a:moveTo>
                  <a:cubicBezTo>
                    <a:pt x="0" y="279146"/>
                    <a:pt x="280924" y="0"/>
                    <a:pt x="627253" y="0"/>
                  </a:cubicBezTo>
                  <a:lnTo>
                    <a:pt x="10019919" y="0"/>
                  </a:lnTo>
                  <a:lnTo>
                    <a:pt x="10019919" y="25400"/>
                  </a:lnTo>
                  <a:lnTo>
                    <a:pt x="10019919" y="0"/>
                  </a:lnTo>
                  <a:cubicBezTo>
                    <a:pt x="10366248" y="0"/>
                    <a:pt x="10647172" y="279146"/>
                    <a:pt x="10647172" y="623824"/>
                  </a:cubicBezTo>
                  <a:lnTo>
                    <a:pt x="10621772" y="623824"/>
                  </a:lnTo>
                  <a:lnTo>
                    <a:pt x="10647172" y="623824"/>
                  </a:lnTo>
                  <a:lnTo>
                    <a:pt x="10647172" y="4264025"/>
                  </a:lnTo>
                  <a:lnTo>
                    <a:pt x="10621772" y="4264025"/>
                  </a:lnTo>
                  <a:lnTo>
                    <a:pt x="10647172" y="4264025"/>
                  </a:lnTo>
                  <a:cubicBezTo>
                    <a:pt x="10647172" y="4608703"/>
                    <a:pt x="10366248" y="4887849"/>
                    <a:pt x="10019919" y="4887849"/>
                  </a:cubicBezTo>
                  <a:lnTo>
                    <a:pt x="10019919" y="4862449"/>
                  </a:lnTo>
                  <a:lnTo>
                    <a:pt x="10019919" y="4887849"/>
                  </a:lnTo>
                  <a:lnTo>
                    <a:pt x="627253" y="4887849"/>
                  </a:lnTo>
                  <a:lnTo>
                    <a:pt x="627253" y="4862449"/>
                  </a:lnTo>
                  <a:lnTo>
                    <a:pt x="627253" y="4887849"/>
                  </a:lnTo>
                  <a:cubicBezTo>
                    <a:pt x="280924" y="4887976"/>
                    <a:pt x="0" y="4608703"/>
                    <a:pt x="0" y="4264025"/>
                  </a:cubicBezTo>
                  <a:lnTo>
                    <a:pt x="0" y="623824"/>
                  </a:lnTo>
                  <a:lnTo>
                    <a:pt x="25400" y="623824"/>
                  </a:lnTo>
                  <a:lnTo>
                    <a:pt x="0" y="623824"/>
                  </a:lnTo>
                  <a:moveTo>
                    <a:pt x="50800" y="623824"/>
                  </a:moveTo>
                  <a:lnTo>
                    <a:pt x="50800" y="4264025"/>
                  </a:lnTo>
                  <a:lnTo>
                    <a:pt x="25400" y="4264025"/>
                  </a:lnTo>
                  <a:lnTo>
                    <a:pt x="50800" y="4264025"/>
                  </a:lnTo>
                  <a:cubicBezTo>
                    <a:pt x="50800" y="4580382"/>
                    <a:pt x="308737" y="4837049"/>
                    <a:pt x="627253" y="4837049"/>
                  </a:cubicBezTo>
                  <a:lnTo>
                    <a:pt x="10019919" y="4837049"/>
                  </a:lnTo>
                  <a:cubicBezTo>
                    <a:pt x="10338435" y="4837049"/>
                    <a:pt x="10596372" y="4580382"/>
                    <a:pt x="10596372" y="4264025"/>
                  </a:cubicBezTo>
                  <a:lnTo>
                    <a:pt x="10596372" y="623824"/>
                  </a:lnTo>
                  <a:cubicBezTo>
                    <a:pt x="10596372" y="307467"/>
                    <a:pt x="10338435" y="50800"/>
                    <a:pt x="10019919" y="50800"/>
                  </a:cubicBezTo>
                  <a:lnTo>
                    <a:pt x="627253" y="50800"/>
                  </a:lnTo>
                  <a:lnTo>
                    <a:pt x="627253" y="25400"/>
                  </a:lnTo>
                  <a:lnTo>
                    <a:pt x="627253" y="50800"/>
                  </a:lnTo>
                  <a:cubicBezTo>
                    <a:pt x="308737" y="50800"/>
                    <a:pt x="50800" y="307467"/>
                    <a:pt x="50800" y="623824"/>
                  </a:cubicBezTo>
                  <a:close/>
                </a:path>
              </a:pathLst>
            </a:custGeom>
            <a:solidFill>
              <a:srgbClr val="2D4DF2"/>
            </a:solidFill>
            <a:ln w="12700">
              <a:solidFill>
                <a:srgbClr val="000000"/>
              </a:solidFill>
            </a:ln>
          </p:spPr>
        </p:sp>
      </p:grpSp>
      <p:grpSp>
        <p:nvGrpSpPr>
          <p:cNvPr name="Group 33" id="33"/>
          <p:cNvGrpSpPr/>
          <p:nvPr/>
        </p:nvGrpSpPr>
        <p:grpSpPr>
          <a:xfrm rot="0">
            <a:off x="9331671" y="5742984"/>
            <a:ext cx="7871069" cy="897579"/>
            <a:chOff x="0" y="0"/>
            <a:chExt cx="10494759" cy="1196772"/>
          </a:xfrm>
        </p:grpSpPr>
        <p:sp>
          <p:nvSpPr>
            <p:cNvPr name="Freeform 34" id="34"/>
            <p:cNvSpPr/>
            <p:nvPr/>
          </p:nvSpPr>
          <p:spPr>
            <a:xfrm flipH="false" flipV="false" rot="0">
              <a:off x="0" y="0"/>
              <a:ext cx="10494772" cy="1196721"/>
            </a:xfrm>
            <a:custGeom>
              <a:avLst/>
              <a:gdLst/>
              <a:ahLst/>
              <a:cxnLst/>
              <a:rect r="r" b="b" t="t" l="l"/>
              <a:pathLst>
                <a:path h="1196721" w="10494772">
                  <a:moveTo>
                    <a:pt x="0" y="537464"/>
                  </a:moveTo>
                  <a:cubicBezTo>
                    <a:pt x="0" y="240665"/>
                    <a:pt x="240665" y="0"/>
                    <a:pt x="537464" y="0"/>
                  </a:cubicBezTo>
                  <a:lnTo>
                    <a:pt x="9957308" y="0"/>
                  </a:lnTo>
                  <a:cubicBezTo>
                    <a:pt x="10254107" y="0"/>
                    <a:pt x="10494772" y="240665"/>
                    <a:pt x="10494772" y="537464"/>
                  </a:cubicBezTo>
                  <a:lnTo>
                    <a:pt x="10494772" y="659257"/>
                  </a:lnTo>
                  <a:cubicBezTo>
                    <a:pt x="10494772" y="956056"/>
                    <a:pt x="10254107" y="1196721"/>
                    <a:pt x="9957308" y="1196721"/>
                  </a:cubicBezTo>
                  <a:lnTo>
                    <a:pt x="537464" y="1196721"/>
                  </a:lnTo>
                  <a:cubicBezTo>
                    <a:pt x="240665" y="1196721"/>
                    <a:pt x="0" y="956183"/>
                    <a:pt x="0" y="659257"/>
                  </a:cubicBezTo>
                  <a:close/>
                </a:path>
              </a:pathLst>
            </a:custGeom>
            <a:solidFill>
              <a:srgbClr val="F3F3FF"/>
            </a:solidFill>
            <a:ln w="12700">
              <a:solidFill>
                <a:srgbClr val="000000"/>
              </a:solidFill>
            </a:ln>
          </p:spPr>
        </p:sp>
      </p:grpSp>
      <p:sp>
        <p:nvSpPr>
          <p:cNvPr name="Freeform 35" id="35" descr="preencoded.png"/>
          <p:cNvSpPr/>
          <p:nvPr/>
        </p:nvSpPr>
        <p:spPr>
          <a:xfrm flipH="false" flipV="false" rot="0">
            <a:off x="13042849" y="5953125"/>
            <a:ext cx="448713" cy="448713"/>
          </a:xfrm>
          <a:custGeom>
            <a:avLst/>
            <a:gdLst/>
            <a:ahLst/>
            <a:cxnLst/>
            <a:rect r="r" b="b" t="t" l="l"/>
            <a:pathLst>
              <a:path h="448713" w="448713">
                <a:moveTo>
                  <a:pt x="0" y="0"/>
                </a:moveTo>
                <a:lnTo>
                  <a:pt x="448713" y="0"/>
                </a:lnTo>
                <a:lnTo>
                  <a:pt x="448713" y="448713"/>
                </a:lnTo>
                <a:lnTo>
                  <a:pt x="0" y="448713"/>
                </a:lnTo>
                <a:lnTo>
                  <a:pt x="0" y="0"/>
                </a:lnTo>
                <a:close/>
              </a:path>
            </a:pathLst>
          </a:custGeom>
          <a:blipFill>
            <a:blip r:embed="rId10">
              <a:extLst>
                <a:ext uri="{96DAC541-7B7A-43D3-8B79-37D633B846F1}">
                  <asvg:svgBlip xmlns:asvg="http://schemas.microsoft.com/office/drawing/2016/SVG/main" r:embed="rId11"/>
                </a:ext>
              </a:extLst>
            </a:blip>
            <a:stretch>
              <a:fillRect l="-3124" t="0" r="-3126" b="0"/>
            </a:stretch>
          </a:blipFill>
        </p:spPr>
      </p:sp>
      <p:sp>
        <p:nvSpPr>
          <p:cNvPr name="TextBox 36" id="36"/>
          <p:cNvSpPr txBox="true"/>
          <p:nvPr/>
        </p:nvSpPr>
        <p:spPr>
          <a:xfrm rot="0">
            <a:off x="9630813" y="6930180"/>
            <a:ext cx="2735064" cy="420687"/>
          </a:xfrm>
          <a:prstGeom prst="rect">
            <a:avLst/>
          </a:prstGeom>
        </p:spPr>
        <p:txBody>
          <a:bodyPr anchor="t" rtlCol="false" tIns="0" lIns="0" bIns="0" rIns="0">
            <a:spAutoFit/>
          </a:bodyPr>
          <a:lstStyle/>
          <a:p>
            <a:pPr algn="l">
              <a:lnSpc>
                <a:spcPts val="3437"/>
              </a:lnSpc>
            </a:pPr>
            <a:r>
              <a:rPr lang="en-US" sz="2750" b="true">
                <a:solidFill>
                  <a:srgbClr val="00002E"/>
                </a:solidFill>
                <a:latin typeface="Proxima Nova Bold"/>
                <a:ea typeface="Proxima Nova Bold"/>
                <a:cs typeface="Proxima Nova Bold"/>
                <a:sym typeface="Proxima Nova Bold"/>
              </a:rPr>
              <a:t>Web Deployment</a:t>
            </a:r>
          </a:p>
        </p:txBody>
      </p:sp>
      <p:sp>
        <p:nvSpPr>
          <p:cNvPr name="TextBox 37" id="37"/>
          <p:cNvSpPr txBox="true"/>
          <p:nvPr/>
        </p:nvSpPr>
        <p:spPr>
          <a:xfrm rot="0">
            <a:off x="9630813" y="7463876"/>
            <a:ext cx="7272785" cy="1371600"/>
          </a:xfrm>
          <a:prstGeom prst="rect">
            <a:avLst/>
          </a:prstGeom>
        </p:spPr>
        <p:txBody>
          <a:bodyPr anchor="t" rtlCol="false" tIns="0" lIns="0" bIns="0" rIns="0">
            <a:spAutoFit/>
          </a:bodyPr>
          <a:lstStyle/>
          <a:p>
            <a:pPr algn="l">
              <a:lnSpc>
                <a:spcPts val="3750"/>
              </a:lnSpc>
            </a:pPr>
            <a:r>
              <a:rPr lang="en-US" sz="2312">
                <a:solidFill>
                  <a:srgbClr val="00002E"/>
                </a:solidFill>
                <a:latin typeface="Proxima Nova"/>
                <a:ea typeface="Proxima Nova"/>
                <a:cs typeface="Proxima Nova"/>
                <a:sym typeface="Proxima Nova"/>
              </a:rPr>
              <a:t>Deliver predictions through an intuitive interface showing classification results and confidence percentages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F">
                <a:alpha val="56078"/>
              </a:srgbClr>
            </a:solidFill>
            <a:ln w="12700">
              <a:solidFill>
                <a:srgbClr val="000000"/>
              </a:solidFill>
            </a:ln>
          </p:spPr>
        </p:sp>
      </p:grpSp>
      <p:sp>
        <p:nvSpPr>
          <p:cNvPr name="Freeform 5" id="5" descr="preencoded.png">
            <a:hlinkClick r:id="rId5" tooltip="https://gamma.app/?utm_source=made-with-gamma"/>
          </p:cNvPr>
          <p:cNvSpPr/>
          <p:nvPr/>
        </p:nvSpPr>
        <p:spPr>
          <a:xfrm flipH="false" flipV="false" rot="0">
            <a:off x="16049015" y="9686925"/>
            <a:ext cx="2153260" cy="514350"/>
          </a:xfrm>
          <a:custGeom>
            <a:avLst/>
            <a:gdLst/>
            <a:ahLst/>
            <a:cxnLst/>
            <a:rect r="r" b="b" t="t" l="l"/>
            <a:pathLst>
              <a:path h="514350" w="2153260">
                <a:moveTo>
                  <a:pt x="0" y="0"/>
                </a:moveTo>
                <a:lnTo>
                  <a:pt x="2153260" y="0"/>
                </a:lnTo>
                <a:lnTo>
                  <a:pt x="2153260" y="514350"/>
                </a:lnTo>
                <a:lnTo>
                  <a:pt x="0" y="514350"/>
                </a:lnTo>
                <a:lnTo>
                  <a:pt x="0" y="0"/>
                </a:lnTo>
                <a:close/>
              </a:path>
            </a:pathLst>
          </a:custGeom>
          <a:blipFill>
            <a:blip r:embed="rId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6"/>
            <a:stretch>
              <a:fillRect l="0" t="0" r="0" b="0"/>
            </a:stretch>
          </a:blipFill>
        </p:spPr>
      </p:sp>
      <p:sp>
        <p:nvSpPr>
          <p:cNvPr name="TextBox 7" id="7"/>
          <p:cNvSpPr txBox="true"/>
          <p:nvPr/>
        </p:nvSpPr>
        <p:spPr>
          <a:xfrm rot="0">
            <a:off x="1894681" y="532992"/>
            <a:ext cx="8309770" cy="899930"/>
          </a:xfrm>
          <a:prstGeom prst="rect">
            <a:avLst/>
          </a:prstGeom>
        </p:spPr>
        <p:txBody>
          <a:bodyPr anchor="t" rtlCol="false" tIns="0" lIns="0" bIns="0" rIns="0">
            <a:spAutoFit/>
          </a:bodyPr>
          <a:lstStyle/>
          <a:p>
            <a:pPr algn="l">
              <a:lnSpc>
                <a:spcPts val="7164"/>
              </a:lnSpc>
            </a:pPr>
            <a:r>
              <a:rPr lang="en-US" b="true" sz="5750">
                <a:solidFill>
                  <a:srgbClr val="00002E"/>
                </a:solidFill>
                <a:latin typeface="Proxima Nova Bold"/>
                <a:ea typeface="Proxima Nova Bold"/>
                <a:cs typeface="Proxima Nova Bold"/>
                <a:sym typeface="Proxima Nova Bold"/>
              </a:rPr>
              <a:t>DATASET OVERVIEW</a:t>
            </a:r>
          </a:p>
        </p:txBody>
      </p:sp>
      <p:grpSp>
        <p:nvGrpSpPr>
          <p:cNvPr name="Group 8" id="8"/>
          <p:cNvGrpSpPr/>
          <p:nvPr/>
        </p:nvGrpSpPr>
        <p:grpSpPr>
          <a:xfrm rot="0">
            <a:off x="890883" y="1966322"/>
            <a:ext cx="9648234" cy="1551832"/>
            <a:chOff x="0" y="0"/>
            <a:chExt cx="12864313" cy="2069109"/>
          </a:xfrm>
        </p:grpSpPr>
        <p:sp>
          <p:nvSpPr>
            <p:cNvPr name="Freeform 9" id="9"/>
            <p:cNvSpPr/>
            <p:nvPr/>
          </p:nvSpPr>
          <p:spPr>
            <a:xfrm flipH="false" flipV="false" rot="0">
              <a:off x="19050" y="19050"/>
              <a:ext cx="12826238" cy="2030984"/>
            </a:xfrm>
            <a:custGeom>
              <a:avLst/>
              <a:gdLst/>
              <a:ahLst/>
              <a:cxnLst/>
              <a:rect r="r" b="b" t="t" l="l"/>
              <a:pathLst>
                <a:path h="2030984" w="12826238">
                  <a:moveTo>
                    <a:pt x="0" y="517271"/>
                  </a:moveTo>
                  <a:cubicBezTo>
                    <a:pt x="0" y="231521"/>
                    <a:pt x="235204" y="0"/>
                    <a:pt x="525399" y="0"/>
                  </a:cubicBezTo>
                  <a:lnTo>
                    <a:pt x="12300839" y="0"/>
                  </a:lnTo>
                  <a:cubicBezTo>
                    <a:pt x="12591034" y="0"/>
                    <a:pt x="12826238" y="231521"/>
                    <a:pt x="12826238" y="517271"/>
                  </a:cubicBezTo>
                  <a:lnTo>
                    <a:pt x="12826238" y="1513713"/>
                  </a:lnTo>
                  <a:cubicBezTo>
                    <a:pt x="12826238" y="1799336"/>
                    <a:pt x="12591034" y="2030984"/>
                    <a:pt x="12300839" y="2030984"/>
                  </a:cubicBezTo>
                  <a:lnTo>
                    <a:pt x="525399" y="2030984"/>
                  </a:lnTo>
                  <a:cubicBezTo>
                    <a:pt x="235204" y="2030984"/>
                    <a:pt x="0" y="1799463"/>
                    <a:pt x="0" y="1513713"/>
                  </a:cubicBezTo>
                  <a:close/>
                </a:path>
              </a:pathLst>
            </a:custGeom>
            <a:solidFill>
              <a:srgbClr val="F3F3FF"/>
            </a:solidFill>
            <a:ln w="12700">
              <a:solidFill>
                <a:srgbClr val="000000"/>
              </a:solidFill>
            </a:ln>
          </p:spPr>
        </p:sp>
        <p:sp>
          <p:nvSpPr>
            <p:cNvPr name="Freeform 10" id="10"/>
            <p:cNvSpPr/>
            <p:nvPr/>
          </p:nvSpPr>
          <p:spPr>
            <a:xfrm flipH="false" flipV="false" rot="0">
              <a:off x="0" y="0"/>
              <a:ext cx="12864338" cy="2069084"/>
            </a:xfrm>
            <a:custGeom>
              <a:avLst/>
              <a:gdLst/>
              <a:ahLst/>
              <a:cxnLst/>
              <a:rect r="r" b="b" t="t" l="l"/>
              <a:pathLst>
                <a:path h="2069084" w="12864338">
                  <a:moveTo>
                    <a:pt x="0" y="536321"/>
                  </a:moveTo>
                  <a:cubicBezTo>
                    <a:pt x="0" y="239776"/>
                    <a:pt x="244094" y="0"/>
                    <a:pt x="544449" y="0"/>
                  </a:cubicBezTo>
                  <a:lnTo>
                    <a:pt x="12319889" y="0"/>
                  </a:lnTo>
                  <a:lnTo>
                    <a:pt x="12319889" y="19050"/>
                  </a:lnTo>
                  <a:lnTo>
                    <a:pt x="12319889" y="0"/>
                  </a:lnTo>
                  <a:cubicBezTo>
                    <a:pt x="12620244" y="0"/>
                    <a:pt x="12864338" y="239776"/>
                    <a:pt x="12864338" y="536321"/>
                  </a:cubicBezTo>
                  <a:lnTo>
                    <a:pt x="12845288" y="536321"/>
                  </a:lnTo>
                  <a:lnTo>
                    <a:pt x="12864338" y="536321"/>
                  </a:lnTo>
                  <a:lnTo>
                    <a:pt x="12864338" y="1532763"/>
                  </a:lnTo>
                  <a:lnTo>
                    <a:pt x="12845288" y="1532763"/>
                  </a:lnTo>
                  <a:lnTo>
                    <a:pt x="12864338" y="1532763"/>
                  </a:lnTo>
                  <a:cubicBezTo>
                    <a:pt x="12864338" y="1829181"/>
                    <a:pt x="12620244" y="2069084"/>
                    <a:pt x="12319889" y="2069084"/>
                  </a:cubicBezTo>
                  <a:lnTo>
                    <a:pt x="12319889" y="2050034"/>
                  </a:lnTo>
                  <a:lnTo>
                    <a:pt x="12319889" y="2069084"/>
                  </a:lnTo>
                  <a:lnTo>
                    <a:pt x="544449" y="2069084"/>
                  </a:lnTo>
                  <a:lnTo>
                    <a:pt x="544449" y="2050034"/>
                  </a:lnTo>
                  <a:lnTo>
                    <a:pt x="544449" y="2069084"/>
                  </a:lnTo>
                  <a:cubicBezTo>
                    <a:pt x="244094" y="2069084"/>
                    <a:pt x="0" y="1829308"/>
                    <a:pt x="0" y="1532763"/>
                  </a:cubicBezTo>
                  <a:lnTo>
                    <a:pt x="0" y="536321"/>
                  </a:lnTo>
                  <a:lnTo>
                    <a:pt x="19050" y="536321"/>
                  </a:lnTo>
                  <a:lnTo>
                    <a:pt x="0" y="536321"/>
                  </a:lnTo>
                  <a:moveTo>
                    <a:pt x="38100" y="536321"/>
                  </a:moveTo>
                  <a:lnTo>
                    <a:pt x="38100" y="1532763"/>
                  </a:lnTo>
                  <a:lnTo>
                    <a:pt x="19050" y="1532763"/>
                  </a:lnTo>
                  <a:lnTo>
                    <a:pt x="38100" y="1532763"/>
                  </a:lnTo>
                  <a:cubicBezTo>
                    <a:pt x="38100" y="1807591"/>
                    <a:pt x="264541" y="2030984"/>
                    <a:pt x="544449" y="2030984"/>
                  </a:cubicBezTo>
                  <a:lnTo>
                    <a:pt x="12319889" y="2030984"/>
                  </a:lnTo>
                  <a:cubicBezTo>
                    <a:pt x="12599797" y="2030984"/>
                    <a:pt x="12826238" y="1807591"/>
                    <a:pt x="12826238" y="1532763"/>
                  </a:cubicBezTo>
                  <a:lnTo>
                    <a:pt x="12826238" y="536321"/>
                  </a:lnTo>
                  <a:cubicBezTo>
                    <a:pt x="12826238" y="261493"/>
                    <a:pt x="12599797" y="38100"/>
                    <a:pt x="12319889" y="38100"/>
                  </a:cubicBezTo>
                  <a:lnTo>
                    <a:pt x="544449" y="38100"/>
                  </a:lnTo>
                  <a:lnTo>
                    <a:pt x="544449" y="19050"/>
                  </a:lnTo>
                  <a:lnTo>
                    <a:pt x="544449" y="38100"/>
                  </a:lnTo>
                  <a:cubicBezTo>
                    <a:pt x="264541" y="38100"/>
                    <a:pt x="38100" y="261493"/>
                    <a:pt x="38100" y="536321"/>
                  </a:cubicBezTo>
                  <a:close/>
                </a:path>
              </a:pathLst>
            </a:custGeom>
            <a:solidFill>
              <a:srgbClr val="2D4DF2"/>
            </a:solidFill>
            <a:ln w="12700">
              <a:solidFill>
                <a:srgbClr val="000000"/>
              </a:solidFill>
            </a:ln>
          </p:spPr>
        </p:sp>
      </p:grpSp>
      <p:sp>
        <p:nvSpPr>
          <p:cNvPr name="TextBox 11" id="11"/>
          <p:cNvSpPr txBox="true"/>
          <p:nvPr/>
        </p:nvSpPr>
        <p:spPr>
          <a:xfrm rot="0">
            <a:off x="1192263" y="2258168"/>
            <a:ext cx="2205534" cy="369887"/>
          </a:xfrm>
          <a:prstGeom prst="rect">
            <a:avLst/>
          </a:prstGeom>
        </p:spPr>
        <p:txBody>
          <a:bodyPr anchor="t" rtlCol="false" tIns="0" lIns="0" bIns="0" rIns="0">
            <a:spAutoFit/>
          </a:bodyPr>
          <a:lstStyle/>
          <a:p>
            <a:pPr algn="l">
              <a:lnSpc>
                <a:spcPts val="2937"/>
              </a:lnSpc>
            </a:pPr>
            <a:r>
              <a:rPr lang="en-US" sz="2375" b="true">
                <a:solidFill>
                  <a:srgbClr val="00002E"/>
                </a:solidFill>
                <a:latin typeface="Proxima Nova Bold"/>
                <a:ea typeface="Proxima Nova Bold"/>
                <a:cs typeface="Proxima Nova Bold"/>
                <a:sym typeface="Proxima Nova Bold"/>
              </a:rPr>
              <a:t>Initial Collection</a:t>
            </a:r>
          </a:p>
        </p:txBody>
      </p:sp>
      <p:sp>
        <p:nvSpPr>
          <p:cNvPr name="TextBox 12" id="12"/>
          <p:cNvSpPr txBox="true"/>
          <p:nvPr/>
        </p:nvSpPr>
        <p:spPr>
          <a:xfrm rot="0">
            <a:off x="1192263" y="2717302"/>
            <a:ext cx="9045473" cy="387350"/>
          </a:xfrm>
          <a:prstGeom prst="rect">
            <a:avLst/>
          </a:prstGeom>
        </p:spPr>
        <p:txBody>
          <a:bodyPr anchor="t" rtlCol="false" tIns="0" lIns="0" bIns="0" rIns="0">
            <a:spAutoFit/>
          </a:bodyPr>
          <a:lstStyle/>
          <a:p>
            <a:pPr algn="just">
              <a:lnSpc>
                <a:spcPts val="3250"/>
              </a:lnSpc>
            </a:pPr>
            <a:r>
              <a:rPr lang="en-US" sz="2000" b="true">
                <a:solidFill>
                  <a:srgbClr val="00002E"/>
                </a:solidFill>
                <a:latin typeface="Proxima Nova Bold"/>
                <a:ea typeface="Proxima Nova Bold"/>
                <a:cs typeface="Proxima Nova Bold"/>
                <a:sym typeface="Proxima Nova Bold"/>
              </a:rPr>
              <a:t>100 images</a:t>
            </a:r>
            <a:r>
              <a:rPr lang="en-US" sz="2000">
                <a:solidFill>
                  <a:srgbClr val="00002E"/>
                </a:solidFill>
                <a:latin typeface="Proxima Nova"/>
                <a:ea typeface="Proxima Nova"/>
                <a:cs typeface="Proxima Nova"/>
                <a:sym typeface="Proxima Nova"/>
              </a:rPr>
              <a:t> per class gathered through web scraping and manual filtering</a:t>
            </a:r>
          </a:p>
        </p:txBody>
      </p:sp>
      <p:grpSp>
        <p:nvGrpSpPr>
          <p:cNvPr name="Group 13" id="13"/>
          <p:cNvGrpSpPr/>
          <p:nvPr/>
        </p:nvGrpSpPr>
        <p:grpSpPr>
          <a:xfrm rot="0">
            <a:off x="890883" y="3757859"/>
            <a:ext cx="9648234" cy="1950290"/>
            <a:chOff x="0" y="0"/>
            <a:chExt cx="12864313" cy="2600386"/>
          </a:xfrm>
        </p:grpSpPr>
        <p:sp>
          <p:nvSpPr>
            <p:cNvPr name="Freeform 14" id="14"/>
            <p:cNvSpPr/>
            <p:nvPr/>
          </p:nvSpPr>
          <p:spPr>
            <a:xfrm flipH="false" flipV="false" rot="0">
              <a:off x="19050" y="18902"/>
              <a:ext cx="12826238" cy="2562595"/>
            </a:xfrm>
            <a:custGeom>
              <a:avLst/>
              <a:gdLst/>
              <a:ahLst/>
              <a:cxnLst/>
              <a:rect r="r" b="b" t="t" l="l"/>
              <a:pathLst>
                <a:path h="2562595" w="12826238">
                  <a:moveTo>
                    <a:pt x="0" y="513250"/>
                  </a:moveTo>
                  <a:cubicBezTo>
                    <a:pt x="0" y="229721"/>
                    <a:pt x="234315" y="0"/>
                    <a:pt x="523367" y="0"/>
                  </a:cubicBezTo>
                  <a:lnTo>
                    <a:pt x="12302871" y="0"/>
                  </a:lnTo>
                  <a:cubicBezTo>
                    <a:pt x="12591923" y="0"/>
                    <a:pt x="12826238" y="229721"/>
                    <a:pt x="12826238" y="513250"/>
                  </a:cubicBezTo>
                  <a:lnTo>
                    <a:pt x="12826238" y="2049345"/>
                  </a:lnTo>
                  <a:cubicBezTo>
                    <a:pt x="12826238" y="2332748"/>
                    <a:pt x="12591923" y="2562595"/>
                    <a:pt x="12302871" y="2562595"/>
                  </a:cubicBezTo>
                  <a:lnTo>
                    <a:pt x="523367" y="2562595"/>
                  </a:lnTo>
                  <a:cubicBezTo>
                    <a:pt x="234315" y="2562595"/>
                    <a:pt x="0" y="2332874"/>
                    <a:pt x="0" y="2049345"/>
                  </a:cubicBezTo>
                  <a:close/>
                </a:path>
              </a:pathLst>
            </a:custGeom>
            <a:solidFill>
              <a:srgbClr val="F3F3FF"/>
            </a:solidFill>
            <a:ln w="12700">
              <a:solidFill>
                <a:srgbClr val="000000"/>
              </a:solidFill>
            </a:ln>
          </p:spPr>
        </p:sp>
        <p:sp>
          <p:nvSpPr>
            <p:cNvPr name="Freeform 15" id="15"/>
            <p:cNvSpPr/>
            <p:nvPr/>
          </p:nvSpPr>
          <p:spPr>
            <a:xfrm flipH="false" flipV="false" rot="0">
              <a:off x="0" y="0"/>
              <a:ext cx="12864338" cy="2600399"/>
            </a:xfrm>
            <a:custGeom>
              <a:avLst/>
              <a:gdLst/>
              <a:ahLst/>
              <a:cxnLst/>
              <a:rect r="r" b="b" t="t" l="l"/>
              <a:pathLst>
                <a:path h="2600399" w="12864338">
                  <a:moveTo>
                    <a:pt x="0" y="532152"/>
                  </a:moveTo>
                  <a:cubicBezTo>
                    <a:pt x="0" y="238038"/>
                    <a:pt x="243078" y="0"/>
                    <a:pt x="542417" y="0"/>
                  </a:cubicBezTo>
                  <a:lnTo>
                    <a:pt x="12321921" y="0"/>
                  </a:lnTo>
                  <a:lnTo>
                    <a:pt x="12321921" y="18902"/>
                  </a:lnTo>
                  <a:lnTo>
                    <a:pt x="12321921" y="0"/>
                  </a:lnTo>
                  <a:cubicBezTo>
                    <a:pt x="12621260" y="0"/>
                    <a:pt x="12864338" y="238038"/>
                    <a:pt x="12864338" y="532152"/>
                  </a:cubicBezTo>
                  <a:lnTo>
                    <a:pt x="12845288" y="532152"/>
                  </a:lnTo>
                  <a:lnTo>
                    <a:pt x="12864338" y="532152"/>
                  </a:lnTo>
                  <a:lnTo>
                    <a:pt x="12864338" y="2068247"/>
                  </a:lnTo>
                  <a:lnTo>
                    <a:pt x="12845288" y="2068247"/>
                  </a:lnTo>
                  <a:lnTo>
                    <a:pt x="12864338" y="2068247"/>
                  </a:lnTo>
                  <a:cubicBezTo>
                    <a:pt x="12864338" y="2362361"/>
                    <a:pt x="12621260" y="2600399"/>
                    <a:pt x="12321921" y="2600399"/>
                  </a:cubicBezTo>
                  <a:lnTo>
                    <a:pt x="12321921" y="2581497"/>
                  </a:lnTo>
                  <a:lnTo>
                    <a:pt x="12321921" y="2600399"/>
                  </a:lnTo>
                  <a:lnTo>
                    <a:pt x="542417" y="2600399"/>
                  </a:lnTo>
                  <a:lnTo>
                    <a:pt x="542417" y="2581497"/>
                  </a:lnTo>
                  <a:lnTo>
                    <a:pt x="542417" y="2600399"/>
                  </a:lnTo>
                  <a:cubicBezTo>
                    <a:pt x="243078" y="2600399"/>
                    <a:pt x="0" y="2362361"/>
                    <a:pt x="0" y="2068247"/>
                  </a:cubicBezTo>
                  <a:lnTo>
                    <a:pt x="0" y="532152"/>
                  </a:lnTo>
                  <a:lnTo>
                    <a:pt x="19050" y="532152"/>
                  </a:lnTo>
                  <a:lnTo>
                    <a:pt x="0" y="532152"/>
                  </a:lnTo>
                  <a:moveTo>
                    <a:pt x="38100" y="532152"/>
                  </a:moveTo>
                  <a:lnTo>
                    <a:pt x="38100" y="2068247"/>
                  </a:lnTo>
                  <a:lnTo>
                    <a:pt x="19050" y="2068247"/>
                  </a:lnTo>
                  <a:lnTo>
                    <a:pt x="38100" y="2068247"/>
                  </a:lnTo>
                  <a:cubicBezTo>
                    <a:pt x="38100" y="2341065"/>
                    <a:pt x="263652" y="2562595"/>
                    <a:pt x="542417" y="2562595"/>
                  </a:cubicBezTo>
                  <a:lnTo>
                    <a:pt x="12321921" y="2562595"/>
                  </a:lnTo>
                  <a:cubicBezTo>
                    <a:pt x="12600686" y="2562595"/>
                    <a:pt x="12826238" y="2341065"/>
                    <a:pt x="12826238" y="2068247"/>
                  </a:cubicBezTo>
                  <a:lnTo>
                    <a:pt x="12826238" y="532152"/>
                  </a:lnTo>
                  <a:cubicBezTo>
                    <a:pt x="12826238" y="259334"/>
                    <a:pt x="12600686" y="37804"/>
                    <a:pt x="12321921" y="37804"/>
                  </a:cubicBezTo>
                  <a:lnTo>
                    <a:pt x="542417" y="37804"/>
                  </a:lnTo>
                  <a:lnTo>
                    <a:pt x="542417" y="18902"/>
                  </a:lnTo>
                  <a:lnTo>
                    <a:pt x="542417" y="37804"/>
                  </a:lnTo>
                  <a:cubicBezTo>
                    <a:pt x="263652" y="37804"/>
                    <a:pt x="38100" y="259334"/>
                    <a:pt x="38100" y="532152"/>
                  </a:cubicBezTo>
                  <a:close/>
                </a:path>
              </a:pathLst>
            </a:custGeom>
            <a:solidFill>
              <a:srgbClr val="018CE1"/>
            </a:solidFill>
            <a:ln w="12700">
              <a:solidFill>
                <a:srgbClr val="000000"/>
              </a:solidFill>
            </a:ln>
          </p:spPr>
        </p:sp>
      </p:grpSp>
      <p:sp>
        <p:nvSpPr>
          <p:cNvPr name="TextBox 16" id="16"/>
          <p:cNvSpPr txBox="true"/>
          <p:nvPr/>
        </p:nvSpPr>
        <p:spPr>
          <a:xfrm rot="0">
            <a:off x="1192263" y="4039943"/>
            <a:ext cx="2670969" cy="369887"/>
          </a:xfrm>
          <a:prstGeom prst="rect">
            <a:avLst/>
          </a:prstGeom>
        </p:spPr>
        <p:txBody>
          <a:bodyPr anchor="t" rtlCol="false" tIns="0" lIns="0" bIns="0" rIns="0">
            <a:spAutoFit/>
          </a:bodyPr>
          <a:lstStyle/>
          <a:p>
            <a:pPr algn="l">
              <a:lnSpc>
                <a:spcPts val="2937"/>
              </a:lnSpc>
            </a:pPr>
            <a:r>
              <a:rPr lang="en-US" sz="2375" b="true">
                <a:solidFill>
                  <a:srgbClr val="00002E"/>
                </a:solidFill>
                <a:latin typeface="Proxima Nova Bold"/>
                <a:ea typeface="Proxima Nova Bold"/>
                <a:cs typeface="Proxima Nova Bold"/>
                <a:sym typeface="Proxima Nova Bold"/>
              </a:rPr>
              <a:t>Data Augmentation</a:t>
            </a:r>
          </a:p>
        </p:txBody>
      </p:sp>
      <p:sp>
        <p:nvSpPr>
          <p:cNvPr name="TextBox 17" id="17"/>
          <p:cNvSpPr txBox="true"/>
          <p:nvPr/>
        </p:nvSpPr>
        <p:spPr>
          <a:xfrm rot="0">
            <a:off x="1192263" y="4499077"/>
            <a:ext cx="9045473" cy="796925"/>
          </a:xfrm>
          <a:prstGeom prst="rect">
            <a:avLst/>
          </a:prstGeom>
        </p:spPr>
        <p:txBody>
          <a:bodyPr anchor="t" rtlCol="false" tIns="0" lIns="0" bIns="0" rIns="0">
            <a:spAutoFit/>
          </a:bodyPr>
          <a:lstStyle/>
          <a:p>
            <a:pPr algn="just">
              <a:lnSpc>
                <a:spcPts val="3250"/>
              </a:lnSpc>
            </a:pPr>
            <a:r>
              <a:rPr lang="en-US" sz="2000">
                <a:solidFill>
                  <a:srgbClr val="00002E"/>
                </a:solidFill>
                <a:latin typeface="Proxima Nova"/>
                <a:ea typeface="Proxima Nova"/>
                <a:cs typeface="Proxima Nova"/>
                <a:sym typeface="Proxima Nova"/>
              </a:rPr>
              <a:t>Expanded to </a:t>
            </a:r>
            <a:r>
              <a:rPr lang="en-US" sz="2000" b="true">
                <a:solidFill>
                  <a:srgbClr val="00002E"/>
                </a:solidFill>
                <a:latin typeface="Proxima Nova Bold"/>
                <a:ea typeface="Proxima Nova Bold"/>
                <a:cs typeface="Proxima Nova Bold"/>
                <a:sym typeface="Proxima Nova Bold"/>
              </a:rPr>
              <a:t>500 images</a:t>
            </a:r>
            <a:r>
              <a:rPr lang="en-US" sz="2000">
                <a:solidFill>
                  <a:srgbClr val="00002E"/>
                </a:solidFill>
                <a:latin typeface="Proxima Nova"/>
                <a:ea typeface="Proxima Nova"/>
                <a:cs typeface="Proxima Nova"/>
                <a:sym typeface="Proxima Nova"/>
              </a:rPr>
              <a:t> per class using rotation, flipping, and brightness adjustments</a:t>
            </a:r>
          </a:p>
        </p:txBody>
      </p:sp>
      <p:sp>
        <p:nvSpPr>
          <p:cNvPr name="TextBox 18" id="18"/>
          <p:cNvSpPr txBox="true"/>
          <p:nvPr/>
        </p:nvSpPr>
        <p:spPr>
          <a:xfrm rot="0">
            <a:off x="905170" y="6342307"/>
            <a:ext cx="3399731" cy="442912"/>
          </a:xfrm>
          <a:prstGeom prst="rect">
            <a:avLst/>
          </a:prstGeom>
        </p:spPr>
        <p:txBody>
          <a:bodyPr anchor="t" rtlCol="false" tIns="0" lIns="0" bIns="0" rIns="0">
            <a:spAutoFit/>
          </a:bodyPr>
          <a:lstStyle/>
          <a:p>
            <a:pPr algn="l">
              <a:lnSpc>
                <a:spcPts val="3562"/>
              </a:lnSpc>
            </a:pPr>
            <a:r>
              <a:rPr lang="en-US" sz="2812" b="true">
                <a:solidFill>
                  <a:srgbClr val="00002E"/>
                </a:solidFill>
                <a:latin typeface="Proxima Nova Bold"/>
                <a:ea typeface="Proxima Nova Bold"/>
                <a:cs typeface="Proxima Nova Bold"/>
                <a:sym typeface="Proxima Nova Bold"/>
              </a:rPr>
              <a:t>Four Distinct Classes</a:t>
            </a:r>
          </a:p>
        </p:txBody>
      </p:sp>
      <p:sp>
        <p:nvSpPr>
          <p:cNvPr name="TextBox 19" id="19"/>
          <p:cNvSpPr txBox="true"/>
          <p:nvPr/>
        </p:nvSpPr>
        <p:spPr>
          <a:xfrm rot="0">
            <a:off x="905170" y="7180364"/>
            <a:ext cx="1393230" cy="369887"/>
          </a:xfrm>
          <a:prstGeom prst="rect">
            <a:avLst/>
          </a:prstGeom>
        </p:spPr>
        <p:txBody>
          <a:bodyPr anchor="t" rtlCol="false" tIns="0" lIns="0" bIns="0" rIns="0">
            <a:spAutoFit/>
          </a:bodyPr>
          <a:lstStyle/>
          <a:p>
            <a:pPr algn="l">
              <a:lnSpc>
                <a:spcPts val="2937"/>
              </a:lnSpc>
            </a:pPr>
            <a:r>
              <a:rPr lang="en-US" sz="2375" b="true">
                <a:solidFill>
                  <a:srgbClr val="00002E"/>
                </a:solidFill>
                <a:latin typeface="Proxima Nova Bold"/>
                <a:ea typeface="Proxima Nova Bold"/>
                <a:cs typeface="Proxima Nova Bold"/>
                <a:sym typeface="Proxima Nova Bold"/>
              </a:rPr>
              <a:t>Clear Skin</a:t>
            </a:r>
          </a:p>
        </p:txBody>
      </p:sp>
      <p:sp>
        <p:nvSpPr>
          <p:cNvPr name="TextBox 20" id="20"/>
          <p:cNvSpPr txBox="true"/>
          <p:nvPr/>
        </p:nvSpPr>
        <p:spPr>
          <a:xfrm rot="0">
            <a:off x="905170" y="7742930"/>
            <a:ext cx="1931641" cy="1206500"/>
          </a:xfrm>
          <a:prstGeom prst="rect">
            <a:avLst/>
          </a:prstGeom>
        </p:spPr>
        <p:txBody>
          <a:bodyPr anchor="t" rtlCol="false" tIns="0" lIns="0" bIns="0" rIns="0">
            <a:spAutoFit/>
          </a:bodyPr>
          <a:lstStyle/>
          <a:p>
            <a:pPr algn="ctr">
              <a:lnSpc>
                <a:spcPts val="3250"/>
              </a:lnSpc>
            </a:pPr>
            <a:r>
              <a:rPr lang="en-US" sz="2000">
                <a:solidFill>
                  <a:srgbClr val="00002E"/>
                </a:solidFill>
                <a:latin typeface="Proxima Nova"/>
                <a:ea typeface="Proxima Nova"/>
                <a:cs typeface="Proxima Nova"/>
                <a:sym typeface="Proxima Nova"/>
              </a:rPr>
              <a:t>Smooth texture, even tone, no visible issues</a:t>
            </a:r>
          </a:p>
        </p:txBody>
      </p:sp>
      <p:sp>
        <p:nvSpPr>
          <p:cNvPr name="TextBox 21" id="21"/>
          <p:cNvSpPr txBox="true"/>
          <p:nvPr/>
        </p:nvSpPr>
        <p:spPr>
          <a:xfrm rot="0">
            <a:off x="3477368" y="7180364"/>
            <a:ext cx="1184870" cy="369887"/>
          </a:xfrm>
          <a:prstGeom prst="rect">
            <a:avLst/>
          </a:prstGeom>
        </p:spPr>
        <p:txBody>
          <a:bodyPr anchor="t" rtlCol="false" tIns="0" lIns="0" bIns="0" rIns="0">
            <a:spAutoFit/>
          </a:bodyPr>
          <a:lstStyle/>
          <a:p>
            <a:pPr algn="l">
              <a:lnSpc>
                <a:spcPts val="2937"/>
              </a:lnSpc>
            </a:pPr>
            <a:r>
              <a:rPr lang="en-US" sz="2375" b="true">
                <a:solidFill>
                  <a:srgbClr val="00002E"/>
                </a:solidFill>
                <a:latin typeface="Proxima Nova Bold"/>
                <a:ea typeface="Proxima Nova Bold"/>
                <a:cs typeface="Proxima Nova Bold"/>
                <a:sym typeface="Proxima Nova Bold"/>
              </a:rPr>
              <a:t>Wrinkles</a:t>
            </a:r>
          </a:p>
        </p:txBody>
      </p:sp>
      <p:sp>
        <p:nvSpPr>
          <p:cNvPr name="TextBox 22" id="22"/>
          <p:cNvSpPr txBox="true"/>
          <p:nvPr/>
        </p:nvSpPr>
        <p:spPr>
          <a:xfrm rot="0">
            <a:off x="3477368" y="7742930"/>
            <a:ext cx="1931641" cy="1206500"/>
          </a:xfrm>
          <a:prstGeom prst="rect">
            <a:avLst/>
          </a:prstGeom>
        </p:spPr>
        <p:txBody>
          <a:bodyPr anchor="t" rtlCol="false" tIns="0" lIns="0" bIns="0" rIns="0">
            <a:spAutoFit/>
          </a:bodyPr>
          <a:lstStyle/>
          <a:p>
            <a:pPr algn="ctr">
              <a:lnSpc>
                <a:spcPts val="3250"/>
              </a:lnSpc>
            </a:pPr>
            <a:r>
              <a:rPr lang="en-US" sz="2000">
                <a:solidFill>
                  <a:srgbClr val="00002E"/>
                </a:solidFill>
                <a:latin typeface="Proxima Nova"/>
                <a:ea typeface="Proxima Nova"/>
                <a:cs typeface="Proxima Nova"/>
                <a:sym typeface="Proxima Nova"/>
              </a:rPr>
              <a:t>Fine lines, texture-based aging patterns</a:t>
            </a:r>
          </a:p>
        </p:txBody>
      </p:sp>
      <p:sp>
        <p:nvSpPr>
          <p:cNvPr name="TextBox 23" id="23"/>
          <p:cNvSpPr txBox="true"/>
          <p:nvPr/>
        </p:nvSpPr>
        <p:spPr>
          <a:xfrm rot="0">
            <a:off x="6049566" y="7180364"/>
            <a:ext cx="1503958" cy="369887"/>
          </a:xfrm>
          <a:prstGeom prst="rect">
            <a:avLst/>
          </a:prstGeom>
        </p:spPr>
        <p:txBody>
          <a:bodyPr anchor="t" rtlCol="false" tIns="0" lIns="0" bIns="0" rIns="0">
            <a:spAutoFit/>
          </a:bodyPr>
          <a:lstStyle/>
          <a:p>
            <a:pPr algn="l">
              <a:lnSpc>
                <a:spcPts val="2937"/>
              </a:lnSpc>
            </a:pPr>
            <a:r>
              <a:rPr lang="en-US" sz="2375" b="true">
                <a:solidFill>
                  <a:srgbClr val="00002E"/>
                </a:solidFill>
                <a:latin typeface="Proxima Nova Bold"/>
                <a:ea typeface="Proxima Nova Bold"/>
                <a:cs typeface="Proxima Nova Bold"/>
                <a:sym typeface="Proxima Nova Bold"/>
              </a:rPr>
              <a:t>Dark Spots</a:t>
            </a:r>
          </a:p>
        </p:txBody>
      </p:sp>
      <p:sp>
        <p:nvSpPr>
          <p:cNvPr name="TextBox 24" id="24"/>
          <p:cNvSpPr txBox="true"/>
          <p:nvPr/>
        </p:nvSpPr>
        <p:spPr>
          <a:xfrm rot="0">
            <a:off x="6049566" y="7742930"/>
            <a:ext cx="1931641" cy="1206500"/>
          </a:xfrm>
          <a:prstGeom prst="rect">
            <a:avLst/>
          </a:prstGeom>
        </p:spPr>
        <p:txBody>
          <a:bodyPr anchor="t" rtlCol="false" tIns="0" lIns="0" bIns="0" rIns="0">
            <a:spAutoFit/>
          </a:bodyPr>
          <a:lstStyle/>
          <a:p>
            <a:pPr algn="ctr">
              <a:lnSpc>
                <a:spcPts val="3250"/>
              </a:lnSpc>
            </a:pPr>
            <a:r>
              <a:rPr lang="en-US" sz="2000">
                <a:solidFill>
                  <a:srgbClr val="00002E"/>
                </a:solidFill>
                <a:latin typeface="Proxima Nova"/>
                <a:ea typeface="Proxima Nova"/>
                <a:cs typeface="Proxima Nova"/>
                <a:sym typeface="Proxima Nova"/>
              </a:rPr>
              <a:t>Hyperpigmentation, uneven skin tone areas</a:t>
            </a:r>
          </a:p>
        </p:txBody>
      </p:sp>
      <p:sp>
        <p:nvSpPr>
          <p:cNvPr name="TextBox 25" id="25"/>
          <p:cNvSpPr txBox="true"/>
          <p:nvPr/>
        </p:nvSpPr>
        <p:spPr>
          <a:xfrm rot="0">
            <a:off x="8621763" y="7180364"/>
            <a:ext cx="1433413" cy="369887"/>
          </a:xfrm>
          <a:prstGeom prst="rect">
            <a:avLst/>
          </a:prstGeom>
        </p:spPr>
        <p:txBody>
          <a:bodyPr anchor="t" rtlCol="false" tIns="0" lIns="0" bIns="0" rIns="0">
            <a:spAutoFit/>
          </a:bodyPr>
          <a:lstStyle/>
          <a:p>
            <a:pPr algn="l">
              <a:lnSpc>
                <a:spcPts val="2937"/>
              </a:lnSpc>
            </a:pPr>
            <a:r>
              <a:rPr lang="en-US" sz="2375" b="true">
                <a:solidFill>
                  <a:srgbClr val="00002E"/>
                </a:solidFill>
                <a:latin typeface="Proxima Nova Bold"/>
                <a:ea typeface="Proxima Nova Bold"/>
                <a:cs typeface="Proxima Nova Bold"/>
                <a:sym typeface="Proxima Nova Bold"/>
              </a:rPr>
              <a:t>Puffy Eyes</a:t>
            </a:r>
          </a:p>
        </p:txBody>
      </p:sp>
      <p:sp>
        <p:nvSpPr>
          <p:cNvPr name="TextBox 26" id="26"/>
          <p:cNvSpPr txBox="true"/>
          <p:nvPr/>
        </p:nvSpPr>
        <p:spPr>
          <a:xfrm rot="0">
            <a:off x="8621763" y="7742930"/>
            <a:ext cx="1931641" cy="1206500"/>
          </a:xfrm>
          <a:prstGeom prst="rect">
            <a:avLst/>
          </a:prstGeom>
        </p:spPr>
        <p:txBody>
          <a:bodyPr anchor="t" rtlCol="false" tIns="0" lIns="0" bIns="0" rIns="0">
            <a:spAutoFit/>
          </a:bodyPr>
          <a:lstStyle/>
          <a:p>
            <a:pPr algn="ctr">
              <a:lnSpc>
                <a:spcPts val="3250"/>
              </a:lnSpc>
            </a:pPr>
            <a:r>
              <a:rPr lang="en-US" sz="2000">
                <a:solidFill>
                  <a:srgbClr val="00002E"/>
                </a:solidFill>
                <a:latin typeface="Proxima Nova"/>
                <a:ea typeface="Proxima Nova"/>
                <a:cs typeface="Proxima Nova"/>
                <a:sym typeface="Proxima Nova"/>
              </a:rPr>
              <a:t>Swelling localized around eye regions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F">
                <a:alpha val="56078"/>
              </a:srgbClr>
            </a:solidFill>
            <a:ln w="12700">
              <a:solidFill>
                <a:srgbClr val="000000"/>
              </a:solidFill>
            </a:ln>
          </p:spPr>
        </p:sp>
      </p:grpSp>
      <p:grpSp>
        <p:nvGrpSpPr>
          <p:cNvPr name="Group 5" id="5"/>
          <p:cNvGrpSpPr/>
          <p:nvPr/>
        </p:nvGrpSpPr>
        <p:grpSpPr>
          <a:xfrm rot="0">
            <a:off x="826518" y="236639"/>
            <a:ext cx="2825201" cy="543373"/>
            <a:chOff x="0" y="0"/>
            <a:chExt cx="3766934" cy="724497"/>
          </a:xfrm>
        </p:grpSpPr>
        <p:sp>
          <p:nvSpPr>
            <p:cNvPr name="Freeform 6" id="6"/>
            <p:cNvSpPr/>
            <p:nvPr/>
          </p:nvSpPr>
          <p:spPr>
            <a:xfrm flipH="false" flipV="false" rot="0">
              <a:off x="0" y="0"/>
              <a:ext cx="3766947" cy="724408"/>
            </a:xfrm>
            <a:custGeom>
              <a:avLst/>
              <a:gdLst/>
              <a:ahLst/>
              <a:cxnLst/>
              <a:rect r="r" b="b" t="t" l="l"/>
              <a:pathLst>
                <a:path h="724408" w="3766947">
                  <a:moveTo>
                    <a:pt x="0" y="362204"/>
                  </a:moveTo>
                  <a:cubicBezTo>
                    <a:pt x="0" y="161798"/>
                    <a:pt x="167132" y="0"/>
                    <a:pt x="372491" y="0"/>
                  </a:cubicBezTo>
                  <a:lnTo>
                    <a:pt x="3394456" y="0"/>
                  </a:lnTo>
                  <a:lnTo>
                    <a:pt x="3394456" y="12700"/>
                  </a:lnTo>
                  <a:lnTo>
                    <a:pt x="3394456" y="0"/>
                  </a:lnTo>
                  <a:cubicBezTo>
                    <a:pt x="3599815" y="0"/>
                    <a:pt x="3766947" y="161798"/>
                    <a:pt x="3766947" y="362204"/>
                  </a:cubicBezTo>
                  <a:lnTo>
                    <a:pt x="3754247" y="362204"/>
                  </a:lnTo>
                  <a:lnTo>
                    <a:pt x="3766947" y="362204"/>
                  </a:lnTo>
                  <a:lnTo>
                    <a:pt x="3754247" y="362204"/>
                  </a:lnTo>
                  <a:lnTo>
                    <a:pt x="3766947" y="362204"/>
                  </a:lnTo>
                  <a:cubicBezTo>
                    <a:pt x="3766947" y="562610"/>
                    <a:pt x="3599815" y="724408"/>
                    <a:pt x="3394456" y="724408"/>
                  </a:cubicBezTo>
                  <a:lnTo>
                    <a:pt x="3394456" y="711708"/>
                  </a:lnTo>
                  <a:lnTo>
                    <a:pt x="3394456" y="724408"/>
                  </a:lnTo>
                  <a:lnTo>
                    <a:pt x="372491" y="724408"/>
                  </a:lnTo>
                  <a:lnTo>
                    <a:pt x="372491" y="711708"/>
                  </a:lnTo>
                  <a:lnTo>
                    <a:pt x="372491" y="724408"/>
                  </a:lnTo>
                  <a:cubicBezTo>
                    <a:pt x="167132" y="724535"/>
                    <a:pt x="0" y="562610"/>
                    <a:pt x="0" y="362204"/>
                  </a:cubicBezTo>
                  <a:lnTo>
                    <a:pt x="12700" y="362204"/>
                  </a:lnTo>
                  <a:lnTo>
                    <a:pt x="0" y="362204"/>
                  </a:lnTo>
                  <a:moveTo>
                    <a:pt x="25400" y="362204"/>
                  </a:moveTo>
                  <a:lnTo>
                    <a:pt x="12700" y="362204"/>
                  </a:lnTo>
                  <a:lnTo>
                    <a:pt x="25400" y="362204"/>
                  </a:lnTo>
                  <a:cubicBezTo>
                    <a:pt x="25400" y="547878"/>
                    <a:pt x="180467" y="699135"/>
                    <a:pt x="372491" y="699135"/>
                  </a:cubicBezTo>
                  <a:lnTo>
                    <a:pt x="3394456" y="699135"/>
                  </a:lnTo>
                  <a:cubicBezTo>
                    <a:pt x="3586480" y="699135"/>
                    <a:pt x="3741547" y="548005"/>
                    <a:pt x="3741547" y="362331"/>
                  </a:cubicBezTo>
                  <a:cubicBezTo>
                    <a:pt x="3741547" y="176657"/>
                    <a:pt x="3586480" y="25400"/>
                    <a:pt x="3394456" y="25400"/>
                  </a:cubicBezTo>
                  <a:lnTo>
                    <a:pt x="372491" y="25400"/>
                  </a:lnTo>
                  <a:lnTo>
                    <a:pt x="372491" y="12700"/>
                  </a:lnTo>
                  <a:lnTo>
                    <a:pt x="372491" y="25400"/>
                  </a:lnTo>
                  <a:cubicBezTo>
                    <a:pt x="180467" y="25400"/>
                    <a:pt x="25400" y="176530"/>
                    <a:pt x="25400" y="362204"/>
                  </a:cubicBezTo>
                  <a:close/>
                </a:path>
              </a:pathLst>
            </a:custGeom>
            <a:solidFill>
              <a:srgbClr val="2D4DF2"/>
            </a:solidFill>
            <a:ln w="12700">
              <a:solidFill>
                <a:srgbClr val="000000"/>
              </a:solidFill>
            </a:ln>
          </p:spPr>
        </p:sp>
      </p:grpSp>
      <p:sp>
        <p:nvSpPr>
          <p:cNvPr name="Freeform 7" id="7" descr="preencoded.png"/>
          <p:cNvSpPr/>
          <p:nvPr/>
        </p:nvSpPr>
        <p:spPr>
          <a:xfrm flipH="false" flipV="false" rot="0">
            <a:off x="957262" y="404817"/>
            <a:ext cx="207016" cy="207016"/>
          </a:xfrm>
          <a:custGeom>
            <a:avLst/>
            <a:gdLst/>
            <a:ahLst/>
            <a:cxnLst/>
            <a:rect r="r" b="b" t="t" l="l"/>
            <a:pathLst>
              <a:path h="207016" w="207016">
                <a:moveTo>
                  <a:pt x="0" y="0"/>
                </a:moveTo>
                <a:lnTo>
                  <a:pt x="207017" y="0"/>
                </a:lnTo>
                <a:lnTo>
                  <a:pt x="207017" y="207017"/>
                </a:lnTo>
                <a:lnTo>
                  <a:pt x="0" y="207017"/>
                </a:lnTo>
                <a:lnTo>
                  <a:pt x="0" y="0"/>
                </a:lnTo>
                <a:close/>
              </a:path>
            </a:pathLst>
          </a:custGeom>
          <a:blipFill>
            <a:blip r:embed="rId3">
              <a:extLst>
                <a:ext uri="{96DAC541-7B7A-43D3-8B79-37D633B846F1}">
                  <asvg:svgBlip xmlns:asvg="http://schemas.microsoft.com/office/drawing/2016/SVG/main" r:embed="rId4"/>
                </a:ext>
              </a:extLst>
            </a:blip>
            <a:stretch>
              <a:fillRect l="0" t="-13637" r="0" b="-13637"/>
            </a:stretch>
          </a:blipFill>
        </p:spPr>
      </p:sp>
      <p:sp>
        <p:nvSpPr>
          <p:cNvPr name="TextBox 8" id="8"/>
          <p:cNvSpPr txBox="true"/>
          <p:nvPr/>
        </p:nvSpPr>
        <p:spPr>
          <a:xfrm rot="0">
            <a:off x="1251392" y="299096"/>
            <a:ext cx="2870201" cy="312737"/>
          </a:xfrm>
          <a:prstGeom prst="rect">
            <a:avLst/>
          </a:prstGeom>
        </p:spPr>
        <p:txBody>
          <a:bodyPr anchor="t" rtlCol="false" tIns="0" lIns="0" bIns="0" rIns="0">
            <a:spAutoFit/>
          </a:bodyPr>
          <a:lstStyle/>
          <a:p>
            <a:pPr algn="l">
              <a:lnSpc>
                <a:spcPts val="2562"/>
              </a:lnSpc>
            </a:pPr>
            <a:r>
              <a:rPr lang="en-US" sz="1625">
                <a:solidFill>
                  <a:srgbClr val="2D4DF2"/>
                </a:solidFill>
                <a:latin typeface="Proxima Nova"/>
                <a:ea typeface="Proxima Nova"/>
                <a:cs typeface="Proxima Nova"/>
                <a:sym typeface="Proxima Nova"/>
              </a:rPr>
              <a:t>SYSTEM ARCHITECTURE</a:t>
            </a:r>
          </a:p>
        </p:txBody>
      </p:sp>
      <p:sp>
        <p:nvSpPr>
          <p:cNvPr name="TextBox 9" id="9"/>
          <p:cNvSpPr txBox="true"/>
          <p:nvPr/>
        </p:nvSpPr>
        <p:spPr>
          <a:xfrm rot="0">
            <a:off x="1028700" y="1998459"/>
            <a:ext cx="14669122" cy="862330"/>
          </a:xfrm>
          <a:prstGeom prst="rect">
            <a:avLst/>
          </a:prstGeom>
        </p:spPr>
        <p:txBody>
          <a:bodyPr anchor="t" rtlCol="false" tIns="0" lIns="0" bIns="0" rIns="0">
            <a:spAutoFit/>
          </a:bodyPr>
          <a:lstStyle/>
          <a:p>
            <a:pPr algn="l">
              <a:lnSpc>
                <a:spcPts val="3574"/>
              </a:lnSpc>
            </a:pPr>
            <a:r>
              <a:rPr lang="en-US" sz="2199">
                <a:solidFill>
                  <a:srgbClr val="00002E"/>
                </a:solidFill>
                <a:latin typeface="Proxima Nova"/>
                <a:ea typeface="Proxima Nova"/>
                <a:cs typeface="Proxima Nova"/>
                <a:sym typeface="Proxima Nova"/>
              </a:rPr>
              <a:t>The DermaScan pipeline transforms raw facial images into diagnostic predictions through a series of carefully orchestrated processing stages.</a:t>
            </a:r>
          </a:p>
        </p:txBody>
      </p:sp>
      <p:sp>
        <p:nvSpPr>
          <p:cNvPr name="Freeform 10" id="10" descr="preencoded.png"/>
          <p:cNvSpPr/>
          <p:nvPr/>
        </p:nvSpPr>
        <p:spPr>
          <a:xfrm flipH="false" flipV="false" rot="0">
            <a:off x="905618" y="3246539"/>
            <a:ext cx="5492201" cy="1035101"/>
          </a:xfrm>
          <a:custGeom>
            <a:avLst/>
            <a:gdLst/>
            <a:ahLst/>
            <a:cxnLst/>
            <a:rect r="r" b="b" t="t" l="l"/>
            <a:pathLst>
              <a:path h="1035101" w="5492201">
                <a:moveTo>
                  <a:pt x="0" y="0"/>
                </a:moveTo>
                <a:lnTo>
                  <a:pt x="5492201" y="0"/>
                </a:lnTo>
                <a:lnTo>
                  <a:pt x="5492201" y="1035101"/>
                </a:lnTo>
                <a:lnTo>
                  <a:pt x="0" y="1035101"/>
                </a:lnTo>
                <a:lnTo>
                  <a:pt x="0" y="0"/>
                </a:lnTo>
                <a:close/>
              </a:path>
            </a:pathLst>
          </a:custGeom>
          <a:blipFill>
            <a:blip r:embed="rId5"/>
            <a:stretch>
              <a:fillRect l="0" t="-116" r="0" b="-116"/>
            </a:stretch>
          </a:blipFill>
        </p:spPr>
      </p:sp>
      <p:sp>
        <p:nvSpPr>
          <p:cNvPr name="TextBox 11" id="11"/>
          <p:cNvSpPr txBox="true"/>
          <p:nvPr/>
        </p:nvSpPr>
        <p:spPr>
          <a:xfrm rot="0">
            <a:off x="2616519" y="4421380"/>
            <a:ext cx="2070398" cy="397527"/>
          </a:xfrm>
          <a:prstGeom prst="rect">
            <a:avLst/>
          </a:prstGeom>
        </p:spPr>
        <p:txBody>
          <a:bodyPr anchor="t" rtlCol="false" tIns="0" lIns="0" bIns="0" rIns="0">
            <a:spAutoFit/>
          </a:bodyPr>
          <a:lstStyle/>
          <a:p>
            <a:pPr algn="ctr" marL="0" indent="0" lvl="0">
              <a:lnSpc>
                <a:spcPts val="3184"/>
              </a:lnSpc>
              <a:spcBef>
                <a:spcPct val="0"/>
              </a:spcBef>
            </a:pPr>
            <a:r>
              <a:rPr lang="en-US" b="true" sz="2574" strike="noStrike" u="none">
                <a:solidFill>
                  <a:srgbClr val="00002E"/>
                </a:solidFill>
                <a:latin typeface="Proxima Nova Bold"/>
                <a:ea typeface="Proxima Nova Bold"/>
                <a:cs typeface="Proxima Nova Bold"/>
                <a:sym typeface="Proxima Nova Bold"/>
              </a:rPr>
              <a:t>Image Upload</a:t>
            </a:r>
          </a:p>
        </p:txBody>
      </p:sp>
      <p:sp>
        <p:nvSpPr>
          <p:cNvPr name="TextBox 12" id="12"/>
          <p:cNvSpPr txBox="true"/>
          <p:nvPr/>
        </p:nvSpPr>
        <p:spPr>
          <a:xfrm rot="0">
            <a:off x="1164279" y="4990357"/>
            <a:ext cx="4974879" cy="829627"/>
          </a:xfrm>
          <a:prstGeom prst="rect">
            <a:avLst/>
          </a:prstGeom>
        </p:spPr>
        <p:txBody>
          <a:bodyPr anchor="t" rtlCol="false" tIns="0" lIns="0" bIns="0" rIns="0">
            <a:spAutoFit/>
          </a:bodyPr>
          <a:lstStyle/>
          <a:p>
            <a:pPr algn="ctr">
              <a:lnSpc>
                <a:spcPts val="3412"/>
              </a:lnSpc>
            </a:pPr>
            <a:r>
              <a:rPr lang="en-US" sz="2100">
                <a:solidFill>
                  <a:srgbClr val="00002E"/>
                </a:solidFill>
                <a:latin typeface="Proxima Nova"/>
                <a:ea typeface="Proxima Nova"/>
                <a:cs typeface="Proxima Nova"/>
                <a:sym typeface="Proxima Nova"/>
              </a:rPr>
              <a:t>User submits facial photograph through web interface</a:t>
            </a:r>
          </a:p>
        </p:txBody>
      </p:sp>
      <p:sp>
        <p:nvSpPr>
          <p:cNvPr name="Freeform 13" id="13" descr="preencoded.png"/>
          <p:cNvSpPr/>
          <p:nvPr/>
        </p:nvSpPr>
        <p:spPr>
          <a:xfrm flipH="false" flipV="false" rot="0">
            <a:off x="6397828" y="3246539"/>
            <a:ext cx="5492201" cy="1035101"/>
          </a:xfrm>
          <a:custGeom>
            <a:avLst/>
            <a:gdLst/>
            <a:ahLst/>
            <a:cxnLst/>
            <a:rect r="r" b="b" t="t" l="l"/>
            <a:pathLst>
              <a:path h="1035101" w="5492201">
                <a:moveTo>
                  <a:pt x="0" y="0"/>
                </a:moveTo>
                <a:lnTo>
                  <a:pt x="5492201" y="0"/>
                </a:lnTo>
                <a:lnTo>
                  <a:pt x="5492201" y="1035101"/>
                </a:lnTo>
                <a:lnTo>
                  <a:pt x="0" y="1035101"/>
                </a:lnTo>
                <a:lnTo>
                  <a:pt x="0" y="0"/>
                </a:lnTo>
                <a:close/>
              </a:path>
            </a:pathLst>
          </a:custGeom>
          <a:blipFill>
            <a:blip r:embed="rId6"/>
            <a:stretch>
              <a:fillRect l="0" t="-116" r="0" b="-116"/>
            </a:stretch>
          </a:blipFill>
        </p:spPr>
      </p:sp>
      <p:sp>
        <p:nvSpPr>
          <p:cNvPr name="TextBox 14" id="14"/>
          <p:cNvSpPr txBox="true"/>
          <p:nvPr/>
        </p:nvSpPr>
        <p:spPr>
          <a:xfrm rot="0">
            <a:off x="8027817" y="4475335"/>
            <a:ext cx="2232223" cy="397527"/>
          </a:xfrm>
          <a:prstGeom prst="rect">
            <a:avLst/>
          </a:prstGeom>
        </p:spPr>
        <p:txBody>
          <a:bodyPr anchor="t" rtlCol="false" tIns="0" lIns="0" bIns="0" rIns="0">
            <a:spAutoFit/>
          </a:bodyPr>
          <a:lstStyle/>
          <a:p>
            <a:pPr algn="l">
              <a:lnSpc>
                <a:spcPts val="3184"/>
              </a:lnSpc>
            </a:pPr>
            <a:r>
              <a:rPr lang="en-US" sz="2574" b="true">
                <a:solidFill>
                  <a:srgbClr val="00002E"/>
                </a:solidFill>
                <a:latin typeface="Proxima Nova Bold"/>
                <a:ea typeface="Proxima Nova Bold"/>
                <a:cs typeface="Proxima Nova Bold"/>
                <a:sym typeface="Proxima Nova Bold"/>
              </a:rPr>
              <a:t>Face Detection</a:t>
            </a:r>
          </a:p>
        </p:txBody>
      </p:sp>
      <p:sp>
        <p:nvSpPr>
          <p:cNvPr name="TextBox 15" id="15"/>
          <p:cNvSpPr txBox="true"/>
          <p:nvPr/>
        </p:nvSpPr>
        <p:spPr>
          <a:xfrm rot="0">
            <a:off x="6656489" y="4990357"/>
            <a:ext cx="4974879" cy="829627"/>
          </a:xfrm>
          <a:prstGeom prst="rect">
            <a:avLst/>
          </a:prstGeom>
        </p:spPr>
        <p:txBody>
          <a:bodyPr anchor="t" rtlCol="false" tIns="0" lIns="0" bIns="0" rIns="0">
            <a:spAutoFit/>
          </a:bodyPr>
          <a:lstStyle/>
          <a:p>
            <a:pPr algn="ctr">
              <a:lnSpc>
                <a:spcPts val="3412"/>
              </a:lnSpc>
            </a:pPr>
            <a:r>
              <a:rPr lang="en-US" sz="2100">
                <a:solidFill>
                  <a:srgbClr val="00002E"/>
                </a:solidFill>
                <a:latin typeface="Proxima Nova"/>
                <a:ea typeface="Proxima Nova"/>
                <a:cs typeface="Proxima Nova"/>
                <a:sym typeface="Proxima Nova"/>
              </a:rPr>
              <a:t>Haar Cascade algorithm isolates facial region from background</a:t>
            </a:r>
          </a:p>
        </p:txBody>
      </p:sp>
      <p:sp>
        <p:nvSpPr>
          <p:cNvPr name="Freeform 16" id="16" descr="preencoded.png"/>
          <p:cNvSpPr/>
          <p:nvPr/>
        </p:nvSpPr>
        <p:spPr>
          <a:xfrm flipH="false" flipV="false" rot="0">
            <a:off x="11890029" y="3246539"/>
            <a:ext cx="5492353" cy="1035101"/>
          </a:xfrm>
          <a:custGeom>
            <a:avLst/>
            <a:gdLst/>
            <a:ahLst/>
            <a:cxnLst/>
            <a:rect r="r" b="b" t="t" l="l"/>
            <a:pathLst>
              <a:path h="1035101" w="5492353">
                <a:moveTo>
                  <a:pt x="0" y="0"/>
                </a:moveTo>
                <a:lnTo>
                  <a:pt x="5492353" y="0"/>
                </a:lnTo>
                <a:lnTo>
                  <a:pt x="5492353" y="1035101"/>
                </a:lnTo>
                <a:lnTo>
                  <a:pt x="0" y="1035101"/>
                </a:lnTo>
                <a:lnTo>
                  <a:pt x="0" y="0"/>
                </a:lnTo>
                <a:close/>
              </a:path>
            </a:pathLst>
          </a:custGeom>
          <a:blipFill>
            <a:blip r:embed="rId7"/>
            <a:stretch>
              <a:fillRect l="0" t="-118" r="0" b="-117"/>
            </a:stretch>
          </a:blipFill>
        </p:spPr>
      </p:sp>
      <p:sp>
        <p:nvSpPr>
          <p:cNvPr name="TextBox 17" id="17"/>
          <p:cNvSpPr txBox="true"/>
          <p:nvPr/>
        </p:nvSpPr>
        <p:spPr>
          <a:xfrm rot="0">
            <a:off x="13576991" y="4475335"/>
            <a:ext cx="2118420" cy="397527"/>
          </a:xfrm>
          <a:prstGeom prst="rect">
            <a:avLst/>
          </a:prstGeom>
        </p:spPr>
        <p:txBody>
          <a:bodyPr anchor="t" rtlCol="false" tIns="0" lIns="0" bIns="0" rIns="0">
            <a:spAutoFit/>
          </a:bodyPr>
          <a:lstStyle/>
          <a:p>
            <a:pPr algn="l">
              <a:lnSpc>
                <a:spcPts val="3184"/>
              </a:lnSpc>
            </a:pPr>
            <a:r>
              <a:rPr lang="en-US" sz="2574" b="true">
                <a:solidFill>
                  <a:srgbClr val="00002E"/>
                </a:solidFill>
                <a:latin typeface="Proxima Nova Bold"/>
                <a:ea typeface="Proxima Nova Bold"/>
                <a:cs typeface="Proxima Nova Bold"/>
                <a:sym typeface="Proxima Nova Bold"/>
              </a:rPr>
              <a:t>Preprocessing</a:t>
            </a:r>
          </a:p>
        </p:txBody>
      </p:sp>
      <p:sp>
        <p:nvSpPr>
          <p:cNvPr name="TextBox 18" id="18"/>
          <p:cNvSpPr txBox="true"/>
          <p:nvPr/>
        </p:nvSpPr>
        <p:spPr>
          <a:xfrm rot="0">
            <a:off x="12148690" y="4990357"/>
            <a:ext cx="4975022" cy="829627"/>
          </a:xfrm>
          <a:prstGeom prst="rect">
            <a:avLst/>
          </a:prstGeom>
        </p:spPr>
        <p:txBody>
          <a:bodyPr anchor="t" rtlCol="false" tIns="0" lIns="0" bIns="0" rIns="0">
            <a:spAutoFit/>
          </a:bodyPr>
          <a:lstStyle/>
          <a:p>
            <a:pPr algn="ctr">
              <a:lnSpc>
                <a:spcPts val="3412"/>
              </a:lnSpc>
            </a:pPr>
            <a:r>
              <a:rPr lang="en-US" sz="2100">
                <a:solidFill>
                  <a:srgbClr val="00002E"/>
                </a:solidFill>
                <a:latin typeface="Proxima Nova"/>
                <a:ea typeface="Proxima Nova"/>
                <a:cs typeface="Proxima Nova"/>
                <a:sym typeface="Proxima Nova"/>
              </a:rPr>
              <a:t>Image resized and normalized for neural network input</a:t>
            </a:r>
          </a:p>
        </p:txBody>
      </p:sp>
      <p:sp>
        <p:nvSpPr>
          <p:cNvPr name="Freeform 19" id="19" descr="preencoded.png"/>
          <p:cNvSpPr/>
          <p:nvPr/>
        </p:nvSpPr>
        <p:spPr>
          <a:xfrm flipH="false" flipV="false" rot="0">
            <a:off x="905618" y="6453930"/>
            <a:ext cx="5492201" cy="1035101"/>
          </a:xfrm>
          <a:custGeom>
            <a:avLst/>
            <a:gdLst/>
            <a:ahLst/>
            <a:cxnLst/>
            <a:rect r="r" b="b" t="t" l="l"/>
            <a:pathLst>
              <a:path h="1035101" w="5492201">
                <a:moveTo>
                  <a:pt x="0" y="0"/>
                </a:moveTo>
                <a:lnTo>
                  <a:pt x="5492201" y="0"/>
                </a:lnTo>
                <a:lnTo>
                  <a:pt x="5492201" y="1035101"/>
                </a:lnTo>
                <a:lnTo>
                  <a:pt x="0" y="1035101"/>
                </a:lnTo>
                <a:lnTo>
                  <a:pt x="0" y="0"/>
                </a:lnTo>
                <a:close/>
              </a:path>
            </a:pathLst>
          </a:custGeom>
          <a:blipFill>
            <a:blip r:embed="rId8"/>
            <a:stretch>
              <a:fillRect l="0" t="-116" r="0" b="-116"/>
            </a:stretch>
          </a:blipFill>
        </p:spPr>
      </p:sp>
      <p:sp>
        <p:nvSpPr>
          <p:cNvPr name="TextBox 20" id="20"/>
          <p:cNvSpPr txBox="true"/>
          <p:nvPr/>
        </p:nvSpPr>
        <p:spPr>
          <a:xfrm rot="0">
            <a:off x="2290883" y="7738167"/>
            <a:ext cx="2721670" cy="397527"/>
          </a:xfrm>
          <a:prstGeom prst="rect">
            <a:avLst/>
          </a:prstGeom>
        </p:spPr>
        <p:txBody>
          <a:bodyPr anchor="t" rtlCol="false" tIns="0" lIns="0" bIns="0" rIns="0">
            <a:spAutoFit/>
          </a:bodyPr>
          <a:lstStyle/>
          <a:p>
            <a:pPr algn="l">
              <a:lnSpc>
                <a:spcPts val="3184"/>
              </a:lnSpc>
            </a:pPr>
            <a:r>
              <a:rPr lang="en-US" sz="2574" b="true">
                <a:solidFill>
                  <a:srgbClr val="00002E"/>
                </a:solidFill>
                <a:latin typeface="Proxima Nova Bold"/>
                <a:ea typeface="Proxima Nova Bold"/>
                <a:cs typeface="Proxima Nova Bold"/>
                <a:sym typeface="Proxima Nova Bold"/>
              </a:rPr>
              <a:t>Feature Extraction</a:t>
            </a:r>
          </a:p>
        </p:txBody>
      </p:sp>
      <p:sp>
        <p:nvSpPr>
          <p:cNvPr name="TextBox 21" id="21"/>
          <p:cNvSpPr txBox="true"/>
          <p:nvPr/>
        </p:nvSpPr>
        <p:spPr>
          <a:xfrm rot="0">
            <a:off x="1164279" y="8197748"/>
            <a:ext cx="4974879" cy="829627"/>
          </a:xfrm>
          <a:prstGeom prst="rect">
            <a:avLst/>
          </a:prstGeom>
        </p:spPr>
        <p:txBody>
          <a:bodyPr anchor="t" rtlCol="false" tIns="0" lIns="0" bIns="0" rIns="0">
            <a:spAutoFit/>
          </a:bodyPr>
          <a:lstStyle/>
          <a:p>
            <a:pPr algn="ctr">
              <a:lnSpc>
                <a:spcPts val="3412"/>
              </a:lnSpc>
            </a:pPr>
            <a:r>
              <a:rPr lang="en-US" sz="2100">
                <a:solidFill>
                  <a:srgbClr val="00002E"/>
                </a:solidFill>
                <a:latin typeface="Proxima Nova"/>
                <a:ea typeface="Proxima Nova"/>
                <a:cs typeface="Proxima Nova"/>
                <a:sym typeface="Proxima Nova"/>
              </a:rPr>
              <a:t>EfficientNetB0 extracts deep visual features from processed image</a:t>
            </a:r>
          </a:p>
        </p:txBody>
      </p:sp>
      <p:sp>
        <p:nvSpPr>
          <p:cNvPr name="Freeform 22" id="22" descr="preencoded.png"/>
          <p:cNvSpPr/>
          <p:nvPr/>
        </p:nvSpPr>
        <p:spPr>
          <a:xfrm flipH="false" flipV="false" rot="0">
            <a:off x="6397828" y="6453930"/>
            <a:ext cx="5492201" cy="1035101"/>
          </a:xfrm>
          <a:custGeom>
            <a:avLst/>
            <a:gdLst/>
            <a:ahLst/>
            <a:cxnLst/>
            <a:rect r="r" b="b" t="t" l="l"/>
            <a:pathLst>
              <a:path h="1035101" w="5492201">
                <a:moveTo>
                  <a:pt x="0" y="0"/>
                </a:moveTo>
                <a:lnTo>
                  <a:pt x="5492201" y="0"/>
                </a:lnTo>
                <a:lnTo>
                  <a:pt x="5492201" y="1035101"/>
                </a:lnTo>
                <a:lnTo>
                  <a:pt x="0" y="1035101"/>
                </a:lnTo>
                <a:lnTo>
                  <a:pt x="0" y="0"/>
                </a:lnTo>
                <a:close/>
              </a:path>
            </a:pathLst>
          </a:custGeom>
          <a:blipFill>
            <a:blip r:embed="rId9"/>
            <a:stretch>
              <a:fillRect l="0" t="-116" r="0" b="-116"/>
            </a:stretch>
          </a:blipFill>
        </p:spPr>
      </p:sp>
      <p:sp>
        <p:nvSpPr>
          <p:cNvPr name="TextBox 23" id="23"/>
          <p:cNvSpPr txBox="true"/>
          <p:nvPr/>
        </p:nvSpPr>
        <p:spPr>
          <a:xfrm rot="0">
            <a:off x="7761365" y="7738167"/>
            <a:ext cx="2765127" cy="397527"/>
          </a:xfrm>
          <a:prstGeom prst="rect">
            <a:avLst/>
          </a:prstGeom>
        </p:spPr>
        <p:txBody>
          <a:bodyPr anchor="t" rtlCol="false" tIns="0" lIns="0" bIns="0" rIns="0">
            <a:spAutoFit/>
          </a:bodyPr>
          <a:lstStyle/>
          <a:p>
            <a:pPr algn="l">
              <a:lnSpc>
                <a:spcPts val="3184"/>
              </a:lnSpc>
            </a:pPr>
            <a:r>
              <a:rPr lang="en-US" sz="2574" b="true">
                <a:solidFill>
                  <a:srgbClr val="00002E"/>
                </a:solidFill>
                <a:latin typeface="Proxima Nova Bold"/>
                <a:ea typeface="Proxima Nova Bold"/>
                <a:cs typeface="Proxima Nova Bold"/>
                <a:sym typeface="Proxima Nova Bold"/>
              </a:rPr>
              <a:t>CNN Classification</a:t>
            </a:r>
          </a:p>
        </p:txBody>
      </p:sp>
      <p:sp>
        <p:nvSpPr>
          <p:cNvPr name="TextBox 24" id="24"/>
          <p:cNvSpPr txBox="true"/>
          <p:nvPr/>
        </p:nvSpPr>
        <p:spPr>
          <a:xfrm rot="0">
            <a:off x="6656489" y="8197748"/>
            <a:ext cx="4974879" cy="829627"/>
          </a:xfrm>
          <a:prstGeom prst="rect">
            <a:avLst/>
          </a:prstGeom>
        </p:spPr>
        <p:txBody>
          <a:bodyPr anchor="t" rtlCol="false" tIns="0" lIns="0" bIns="0" rIns="0">
            <a:spAutoFit/>
          </a:bodyPr>
          <a:lstStyle/>
          <a:p>
            <a:pPr algn="ctr">
              <a:lnSpc>
                <a:spcPts val="3412"/>
              </a:lnSpc>
            </a:pPr>
            <a:r>
              <a:rPr lang="en-US" sz="2100">
                <a:solidFill>
                  <a:srgbClr val="00002E"/>
                </a:solidFill>
                <a:latin typeface="Proxima Nova"/>
                <a:ea typeface="Proxima Nova"/>
                <a:cs typeface="Proxima Nova"/>
                <a:sym typeface="Proxima Nova"/>
              </a:rPr>
              <a:t>Convolutional layers classify skin condition category</a:t>
            </a:r>
          </a:p>
        </p:txBody>
      </p:sp>
      <p:sp>
        <p:nvSpPr>
          <p:cNvPr name="Freeform 25" id="25" descr="preencoded.png"/>
          <p:cNvSpPr/>
          <p:nvPr/>
        </p:nvSpPr>
        <p:spPr>
          <a:xfrm flipH="false" flipV="false" rot="0">
            <a:off x="11890029" y="6453930"/>
            <a:ext cx="5492353" cy="1035101"/>
          </a:xfrm>
          <a:custGeom>
            <a:avLst/>
            <a:gdLst/>
            <a:ahLst/>
            <a:cxnLst/>
            <a:rect r="r" b="b" t="t" l="l"/>
            <a:pathLst>
              <a:path h="1035101" w="5492353">
                <a:moveTo>
                  <a:pt x="0" y="0"/>
                </a:moveTo>
                <a:lnTo>
                  <a:pt x="5492353" y="0"/>
                </a:lnTo>
                <a:lnTo>
                  <a:pt x="5492353" y="1035101"/>
                </a:lnTo>
                <a:lnTo>
                  <a:pt x="0" y="1035101"/>
                </a:lnTo>
                <a:lnTo>
                  <a:pt x="0" y="0"/>
                </a:lnTo>
                <a:close/>
              </a:path>
            </a:pathLst>
          </a:custGeom>
          <a:blipFill>
            <a:blip r:embed="rId10"/>
            <a:stretch>
              <a:fillRect l="0" t="-118" r="0" b="-117"/>
            </a:stretch>
          </a:blipFill>
        </p:spPr>
      </p:sp>
      <p:sp>
        <p:nvSpPr>
          <p:cNvPr name="TextBox 26" id="26"/>
          <p:cNvSpPr txBox="true"/>
          <p:nvPr/>
        </p:nvSpPr>
        <p:spPr>
          <a:xfrm rot="0">
            <a:off x="13505206" y="7738167"/>
            <a:ext cx="2261989" cy="397527"/>
          </a:xfrm>
          <a:prstGeom prst="rect">
            <a:avLst/>
          </a:prstGeom>
        </p:spPr>
        <p:txBody>
          <a:bodyPr anchor="t" rtlCol="false" tIns="0" lIns="0" bIns="0" rIns="0">
            <a:spAutoFit/>
          </a:bodyPr>
          <a:lstStyle/>
          <a:p>
            <a:pPr algn="l">
              <a:lnSpc>
                <a:spcPts val="3184"/>
              </a:lnSpc>
            </a:pPr>
            <a:r>
              <a:rPr lang="en-US" sz="2574" b="true">
                <a:solidFill>
                  <a:srgbClr val="00002E"/>
                </a:solidFill>
                <a:latin typeface="Proxima Nova Bold"/>
                <a:ea typeface="Proxima Nova Bold"/>
                <a:cs typeface="Proxima Nova Bold"/>
                <a:sym typeface="Proxima Nova Bold"/>
              </a:rPr>
              <a:t>Results Display</a:t>
            </a:r>
          </a:p>
        </p:txBody>
      </p:sp>
      <p:sp>
        <p:nvSpPr>
          <p:cNvPr name="TextBox 27" id="27"/>
          <p:cNvSpPr txBox="true"/>
          <p:nvPr/>
        </p:nvSpPr>
        <p:spPr>
          <a:xfrm rot="0">
            <a:off x="12148690" y="8197748"/>
            <a:ext cx="4975022" cy="829627"/>
          </a:xfrm>
          <a:prstGeom prst="rect">
            <a:avLst/>
          </a:prstGeom>
        </p:spPr>
        <p:txBody>
          <a:bodyPr anchor="t" rtlCol="false" tIns="0" lIns="0" bIns="0" rIns="0">
            <a:spAutoFit/>
          </a:bodyPr>
          <a:lstStyle/>
          <a:p>
            <a:pPr algn="ctr">
              <a:lnSpc>
                <a:spcPts val="3412"/>
              </a:lnSpc>
            </a:pPr>
            <a:r>
              <a:rPr lang="en-US" sz="2100">
                <a:solidFill>
                  <a:srgbClr val="00002E"/>
                </a:solidFill>
                <a:latin typeface="Proxima Nova"/>
                <a:ea typeface="Proxima Nova"/>
                <a:cs typeface="Proxima Nova"/>
                <a:sym typeface="Proxima Nova"/>
              </a:rPr>
              <a:t>Prediction shown with confidence score and interpretation</a:t>
            </a:r>
          </a:p>
        </p:txBody>
      </p:sp>
      <p:sp>
        <p:nvSpPr>
          <p:cNvPr name="TextBox 28" id="28"/>
          <p:cNvSpPr txBox="true"/>
          <p:nvPr/>
        </p:nvSpPr>
        <p:spPr>
          <a:xfrm rot="0">
            <a:off x="917081" y="1098760"/>
            <a:ext cx="14523244" cy="652049"/>
          </a:xfrm>
          <a:prstGeom prst="rect">
            <a:avLst/>
          </a:prstGeom>
        </p:spPr>
        <p:txBody>
          <a:bodyPr anchor="t" rtlCol="false" tIns="0" lIns="0" bIns="0" rIns="0">
            <a:spAutoFit/>
          </a:bodyPr>
          <a:lstStyle/>
          <a:p>
            <a:pPr algn="l">
              <a:lnSpc>
                <a:spcPts val="5245"/>
              </a:lnSpc>
            </a:pPr>
            <a:r>
              <a:rPr lang="en-US" b="true" sz="4212">
                <a:solidFill>
                  <a:srgbClr val="00002E"/>
                </a:solidFill>
                <a:latin typeface="Proxima Nova Bold"/>
                <a:ea typeface="Proxima Nova Bold"/>
                <a:cs typeface="Proxima Nova Bold"/>
                <a:sym typeface="Proxima Nova Bold"/>
              </a:rPr>
              <a:t>SYSTEM METHODOLOGY: FROM UPLOAD TO PREDICTION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F">
                <a:alpha val="56078"/>
              </a:srgbClr>
            </a:solidFill>
            <a:ln w="12700">
              <a:solidFill>
                <a:srgbClr val="000000"/>
              </a:solidFill>
            </a:ln>
          </p:spPr>
        </p:sp>
      </p:grpSp>
      <p:sp>
        <p:nvSpPr>
          <p:cNvPr name="TextBox 5" id="5"/>
          <p:cNvSpPr txBox="true"/>
          <p:nvPr/>
        </p:nvSpPr>
        <p:spPr>
          <a:xfrm rot="0">
            <a:off x="878834" y="562429"/>
            <a:ext cx="8152011" cy="640398"/>
          </a:xfrm>
          <a:prstGeom prst="rect">
            <a:avLst/>
          </a:prstGeom>
        </p:spPr>
        <p:txBody>
          <a:bodyPr anchor="t" rtlCol="false" tIns="0" lIns="0" bIns="0" rIns="0">
            <a:spAutoFit/>
          </a:bodyPr>
          <a:lstStyle/>
          <a:p>
            <a:pPr algn="l">
              <a:lnSpc>
                <a:spcPts val="5187"/>
              </a:lnSpc>
            </a:pPr>
            <a:r>
              <a:rPr lang="en-US" b="true" sz="4149">
                <a:solidFill>
                  <a:srgbClr val="00002E"/>
                </a:solidFill>
                <a:latin typeface="Proxima Nova Bold"/>
                <a:ea typeface="Proxima Nova Bold"/>
                <a:cs typeface="Proxima Nova Bold"/>
                <a:sym typeface="Proxima Nova Bold"/>
              </a:rPr>
              <a:t>DATA PREPROCESSING PIPELINE</a:t>
            </a:r>
          </a:p>
        </p:txBody>
      </p:sp>
      <p:sp>
        <p:nvSpPr>
          <p:cNvPr name="TextBox 6" id="6"/>
          <p:cNvSpPr txBox="true"/>
          <p:nvPr/>
        </p:nvSpPr>
        <p:spPr>
          <a:xfrm rot="0">
            <a:off x="1028700" y="1312126"/>
            <a:ext cx="8795737" cy="1576483"/>
          </a:xfrm>
          <a:prstGeom prst="rect">
            <a:avLst/>
          </a:prstGeom>
        </p:spPr>
        <p:txBody>
          <a:bodyPr anchor="t" rtlCol="false" tIns="0" lIns="0" bIns="0" rIns="0">
            <a:spAutoFit/>
          </a:bodyPr>
          <a:lstStyle/>
          <a:p>
            <a:pPr algn="just">
              <a:lnSpc>
                <a:spcPts val="3185"/>
              </a:lnSpc>
            </a:pPr>
            <a:r>
              <a:rPr lang="en-US" sz="1999">
                <a:solidFill>
                  <a:srgbClr val="00002E"/>
                </a:solidFill>
                <a:latin typeface="Proxima Nova"/>
                <a:ea typeface="Proxima Nova"/>
                <a:cs typeface="Proxima Nova"/>
                <a:sym typeface="Proxima Nova"/>
              </a:rPr>
              <a:t>Preparing images for optimal model performance requires systematic preprocessing steps that ensure consistency across all inputs.</a:t>
            </a:r>
          </a:p>
          <a:p>
            <a:pPr algn="just">
              <a:lnSpc>
                <a:spcPts val="3187"/>
              </a:lnSpc>
            </a:pPr>
            <a:r>
              <a:rPr lang="en-US" sz="1999">
                <a:solidFill>
                  <a:srgbClr val="00002E"/>
                </a:solidFill>
                <a:latin typeface="Proxima Nova"/>
                <a:ea typeface="Proxima Nova"/>
                <a:cs typeface="Proxima Nova"/>
                <a:sym typeface="Proxima Nova"/>
              </a:rPr>
              <a:t>These preprocessing steps ensure consistent input distribution and improve generalization across varied facial images.</a:t>
            </a:r>
          </a:p>
        </p:txBody>
      </p:sp>
      <p:grpSp>
        <p:nvGrpSpPr>
          <p:cNvPr name="Group 7" id="7"/>
          <p:cNvGrpSpPr/>
          <p:nvPr/>
        </p:nvGrpSpPr>
        <p:grpSpPr>
          <a:xfrm rot="0">
            <a:off x="1134066" y="3284782"/>
            <a:ext cx="283664" cy="1602877"/>
            <a:chOff x="0" y="0"/>
            <a:chExt cx="378219" cy="2137169"/>
          </a:xfrm>
        </p:grpSpPr>
        <p:sp>
          <p:nvSpPr>
            <p:cNvPr name="Freeform 8" id="8"/>
            <p:cNvSpPr/>
            <p:nvPr/>
          </p:nvSpPr>
          <p:spPr>
            <a:xfrm flipH="false" flipV="false" rot="0">
              <a:off x="19050" y="19050"/>
              <a:ext cx="340106" cy="2099183"/>
            </a:xfrm>
            <a:custGeom>
              <a:avLst/>
              <a:gdLst/>
              <a:ahLst/>
              <a:cxnLst/>
              <a:rect r="r" b="b" t="t" l="l"/>
              <a:pathLst>
                <a:path h="2099183" w="340106">
                  <a:moveTo>
                    <a:pt x="0" y="185801"/>
                  </a:moveTo>
                  <a:cubicBezTo>
                    <a:pt x="0" y="83185"/>
                    <a:pt x="76200" y="0"/>
                    <a:pt x="170053" y="0"/>
                  </a:cubicBezTo>
                  <a:cubicBezTo>
                    <a:pt x="263906" y="0"/>
                    <a:pt x="340106" y="83185"/>
                    <a:pt x="340106" y="185801"/>
                  </a:cubicBezTo>
                  <a:lnTo>
                    <a:pt x="340106" y="1913382"/>
                  </a:lnTo>
                  <a:cubicBezTo>
                    <a:pt x="340106" y="2015998"/>
                    <a:pt x="263906" y="2099183"/>
                    <a:pt x="170053" y="2099183"/>
                  </a:cubicBezTo>
                  <a:cubicBezTo>
                    <a:pt x="76200" y="2099183"/>
                    <a:pt x="0" y="2015871"/>
                    <a:pt x="0" y="1913382"/>
                  </a:cubicBezTo>
                  <a:close/>
                </a:path>
              </a:pathLst>
            </a:custGeom>
            <a:solidFill>
              <a:srgbClr val="F3F3FF"/>
            </a:solidFill>
            <a:ln w="12700">
              <a:solidFill>
                <a:srgbClr val="000000"/>
              </a:solidFill>
            </a:ln>
          </p:spPr>
        </p:sp>
        <p:sp>
          <p:nvSpPr>
            <p:cNvPr name="Freeform 9" id="9"/>
            <p:cNvSpPr/>
            <p:nvPr/>
          </p:nvSpPr>
          <p:spPr>
            <a:xfrm flipH="false" flipV="false" rot="0">
              <a:off x="0" y="0"/>
              <a:ext cx="378206" cy="2137283"/>
            </a:xfrm>
            <a:custGeom>
              <a:avLst/>
              <a:gdLst/>
              <a:ahLst/>
              <a:cxnLst/>
              <a:rect r="r" b="b" t="t" l="l"/>
              <a:pathLst>
                <a:path h="2137283" w="378206">
                  <a:moveTo>
                    <a:pt x="0" y="204851"/>
                  </a:moveTo>
                  <a:cubicBezTo>
                    <a:pt x="0" y="93345"/>
                    <a:pt x="83058" y="0"/>
                    <a:pt x="189103" y="0"/>
                  </a:cubicBezTo>
                  <a:cubicBezTo>
                    <a:pt x="194945" y="0"/>
                    <a:pt x="200406" y="2667"/>
                    <a:pt x="203962" y="7112"/>
                  </a:cubicBezTo>
                  <a:lnTo>
                    <a:pt x="189103" y="19050"/>
                  </a:lnTo>
                  <a:lnTo>
                    <a:pt x="189103" y="0"/>
                  </a:lnTo>
                  <a:lnTo>
                    <a:pt x="189103" y="19050"/>
                  </a:lnTo>
                  <a:lnTo>
                    <a:pt x="189103" y="0"/>
                  </a:lnTo>
                  <a:cubicBezTo>
                    <a:pt x="295148" y="0"/>
                    <a:pt x="378206" y="93345"/>
                    <a:pt x="378206" y="204851"/>
                  </a:cubicBezTo>
                  <a:lnTo>
                    <a:pt x="378206" y="1932432"/>
                  </a:lnTo>
                  <a:lnTo>
                    <a:pt x="359156" y="1932432"/>
                  </a:lnTo>
                  <a:lnTo>
                    <a:pt x="378206" y="1932432"/>
                  </a:lnTo>
                  <a:cubicBezTo>
                    <a:pt x="378206" y="2043938"/>
                    <a:pt x="295148" y="2137283"/>
                    <a:pt x="189103" y="2137283"/>
                  </a:cubicBezTo>
                  <a:lnTo>
                    <a:pt x="189103" y="2118233"/>
                  </a:lnTo>
                  <a:lnTo>
                    <a:pt x="189103" y="2137283"/>
                  </a:lnTo>
                  <a:cubicBezTo>
                    <a:pt x="83058" y="2137156"/>
                    <a:pt x="0" y="2043811"/>
                    <a:pt x="0" y="1932432"/>
                  </a:cubicBezTo>
                  <a:lnTo>
                    <a:pt x="0" y="204851"/>
                  </a:lnTo>
                  <a:lnTo>
                    <a:pt x="19050" y="204851"/>
                  </a:lnTo>
                  <a:lnTo>
                    <a:pt x="0" y="204851"/>
                  </a:lnTo>
                  <a:moveTo>
                    <a:pt x="38100" y="204851"/>
                  </a:moveTo>
                  <a:lnTo>
                    <a:pt x="38100" y="1932432"/>
                  </a:lnTo>
                  <a:lnTo>
                    <a:pt x="19050" y="1932432"/>
                  </a:lnTo>
                  <a:lnTo>
                    <a:pt x="38100" y="1932432"/>
                  </a:lnTo>
                  <a:cubicBezTo>
                    <a:pt x="38100" y="2026158"/>
                    <a:pt x="107315" y="2099183"/>
                    <a:pt x="189103" y="2099183"/>
                  </a:cubicBezTo>
                  <a:cubicBezTo>
                    <a:pt x="270891" y="2099183"/>
                    <a:pt x="340106" y="2026158"/>
                    <a:pt x="340106" y="1932432"/>
                  </a:cubicBezTo>
                  <a:lnTo>
                    <a:pt x="340106" y="204851"/>
                  </a:lnTo>
                  <a:lnTo>
                    <a:pt x="359156" y="204851"/>
                  </a:lnTo>
                  <a:lnTo>
                    <a:pt x="340106" y="204851"/>
                  </a:lnTo>
                  <a:cubicBezTo>
                    <a:pt x="340106" y="111125"/>
                    <a:pt x="271018" y="38100"/>
                    <a:pt x="189103" y="38100"/>
                  </a:cubicBezTo>
                  <a:cubicBezTo>
                    <a:pt x="183261" y="38100"/>
                    <a:pt x="177800" y="35433"/>
                    <a:pt x="174244" y="30988"/>
                  </a:cubicBezTo>
                  <a:lnTo>
                    <a:pt x="189103" y="19050"/>
                  </a:lnTo>
                  <a:lnTo>
                    <a:pt x="189103" y="38100"/>
                  </a:lnTo>
                  <a:cubicBezTo>
                    <a:pt x="107315" y="38100"/>
                    <a:pt x="38100" y="111125"/>
                    <a:pt x="38100" y="204851"/>
                  </a:cubicBezTo>
                  <a:close/>
                </a:path>
              </a:pathLst>
            </a:custGeom>
            <a:solidFill>
              <a:srgbClr val="2D4DF2"/>
            </a:solidFill>
            <a:ln w="12700">
              <a:solidFill>
                <a:srgbClr val="000000"/>
              </a:solidFill>
            </a:ln>
          </p:spPr>
        </p:sp>
      </p:grpSp>
      <p:grpSp>
        <p:nvGrpSpPr>
          <p:cNvPr name="Group 10" id="10"/>
          <p:cNvGrpSpPr/>
          <p:nvPr/>
        </p:nvGrpSpPr>
        <p:grpSpPr>
          <a:xfrm rot="0">
            <a:off x="878834" y="3117209"/>
            <a:ext cx="794147" cy="794147"/>
            <a:chOff x="0" y="0"/>
            <a:chExt cx="1058862" cy="1058862"/>
          </a:xfrm>
        </p:grpSpPr>
        <p:sp>
          <p:nvSpPr>
            <p:cNvPr name="Freeform 11" id="11"/>
            <p:cNvSpPr/>
            <p:nvPr/>
          </p:nvSpPr>
          <p:spPr>
            <a:xfrm flipH="false" flipV="false" rot="0">
              <a:off x="19050" y="19050"/>
              <a:ext cx="1020826" cy="1020826"/>
            </a:xfrm>
            <a:custGeom>
              <a:avLst/>
              <a:gdLst/>
              <a:ahLst/>
              <a:cxnLst/>
              <a:rect r="r" b="b" t="t" l="l"/>
              <a:pathLst>
                <a:path h="1020826" w="1020826">
                  <a:moveTo>
                    <a:pt x="0" y="510413"/>
                  </a:moveTo>
                  <a:cubicBezTo>
                    <a:pt x="0" y="228473"/>
                    <a:pt x="228473" y="0"/>
                    <a:pt x="510413" y="0"/>
                  </a:cubicBezTo>
                  <a:cubicBezTo>
                    <a:pt x="792353" y="0"/>
                    <a:pt x="1020826" y="228473"/>
                    <a:pt x="1020826" y="510413"/>
                  </a:cubicBezTo>
                  <a:cubicBezTo>
                    <a:pt x="1020826" y="792353"/>
                    <a:pt x="792226" y="1020826"/>
                    <a:pt x="510413" y="1020826"/>
                  </a:cubicBezTo>
                  <a:cubicBezTo>
                    <a:pt x="228600" y="1020826"/>
                    <a:pt x="0" y="792226"/>
                    <a:pt x="0" y="510413"/>
                  </a:cubicBezTo>
                  <a:close/>
                </a:path>
              </a:pathLst>
            </a:custGeom>
            <a:solidFill>
              <a:srgbClr val="F3F3FF"/>
            </a:solidFill>
            <a:ln w="12700">
              <a:solidFill>
                <a:srgbClr val="000000"/>
              </a:solidFill>
            </a:ln>
          </p:spPr>
        </p:sp>
        <p:sp>
          <p:nvSpPr>
            <p:cNvPr name="Freeform 12" id="12"/>
            <p:cNvSpPr/>
            <p:nvPr/>
          </p:nvSpPr>
          <p:spPr>
            <a:xfrm flipH="false" flipV="false" rot="0">
              <a:off x="0" y="0"/>
              <a:ext cx="1058926" cy="1058926"/>
            </a:xfrm>
            <a:custGeom>
              <a:avLst/>
              <a:gdLst/>
              <a:ahLst/>
              <a:cxnLst/>
              <a:rect r="r" b="b" t="t" l="l"/>
              <a:pathLst>
                <a:path h="1058926" w="1058926">
                  <a:moveTo>
                    <a:pt x="0" y="529463"/>
                  </a:moveTo>
                  <a:cubicBezTo>
                    <a:pt x="0" y="236982"/>
                    <a:pt x="236982" y="0"/>
                    <a:pt x="529463" y="0"/>
                  </a:cubicBezTo>
                  <a:cubicBezTo>
                    <a:pt x="535305" y="0"/>
                    <a:pt x="540766" y="2667"/>
                    <a:pt x="544322" y="7112"/>
                  </a:cubicBezTo>
                  <a:lnTo>
                    <a:pt x="529463" y="19050"/>
                  </a:lnTo>
                  <a:lnTo>
                    <a:pt x="529463" y="0"/>
                  </a:lnTo>
                  <a:lnTo>
                    <a:pt x="529463" y="19050"/>
                  </a:lnTo>
                  <a:lnTo>
                    <a:pt x="529463" y="0"/>
                  </a:lnTo>
                  <a:cubicBezTo>
                    <a:pt x="821817" y="0"/>
                    <a:pt x="1058926" y="236982"/>
                    <a:pt x="1058926" y="529463"/>
                  </a:cubicBezTo>
                  <a:cubicBezTo>
                    <a:pt x="1058926" y="538226"/>
                    <a:pt x="1052957" y="545846"/>
                    <a:pt x="1044448" y="548005"/>
                  </a:cubicBezTo>
                  <a:lnTo>
                    <a:pt x="1039876" y="529463"/>
                  </a:lnTo>
                  <a:lnTo>
                    <a:pt x="1058926" y="529463"/>
                  </a:lnTo>
                  <a:cubicBezTo>
                    <a:pt x="1058926" y="821817"/>
                    <a:pt x="821944" y="1058926"/>
                    <a:pt x="529463" y="1058926"/>
                  </a:cubicBezTo>
                  <a:lnTo>
                    <a:pt x="529463" y="1039876"/>
                  </a:lnTo>
                  <a:lnTo>
                    <a:pt x="529463" y="1058926"/>
                  </a:lnTo>
                  <a:cubicBezTo>
                    <a:pt x="236982" y="1058926"/>
                    <a:pt x="0" y="821817"/>
                    <a:pt x="0" y="529463"/>
                  </a:cubicBezTo>
                  <a:lnTo>
                    <a:pt x="19050" y="529463"/>
                  </a:lnTo>
                  <a:lnTo>
                    <a:pt x="0" y="529463"/>
                  </a:lnTo>
                  <a:moveTo>
                    <a:pt x="38100" y="529463"/>
                  </a:moveTo>
                  <a:lnTo>
                    <a:pt x="19050" y="529463"/>
                  </a:lnTo>
                  <a:lnTo>
                    <a:pt x="38100" y="529463"/>
                  </a:lnTo>
                  <a:cubicBezTo>
                    <a:pt x="38100" y="800735"/>
                    <a:pt x="258064" y="1020826"/>
                    <a:pt x="529463" y="1020826"/>
                  </a:cubicBezTo>
                  <a:cubicBezTo>
                    <a:pt x="800862" y="1020826"/>
                    <a:pt x="1020826" y="800735"/>
                    <a:pt x="1020826" y="529463"/>
                  </a:cubicBezTo>
                  <a:cubicBezTo>
                    <a:pt x="1020826" y="520700"/>
                    <a:pt x="1026795" y="513080"/>
                    <a:pt x="1035304" y="510921"/>
                  </a:cubicBezTo>
                  <a:lnTo>
                    <a:pt x="1039876" y="529463"/>
                  </a:lnTo>
                  <a:lnTo>
                    <a:pt x="1020826" y="529463"/>
                  </a:lnTo>
                  <a:cubicBezTo>
                    <a:pt x="1020826" y="258064"/>
                    <a:pt x="800735" y="38100"/>
                    <a:pt x="529463" y="38100"/>
                  </a:cubicBezTo>
                  <a:cubicBezTo>
                    <a:pt x="523621" y="38100"/>
                    <a:pt x="518160" y="35433"/>
                    <a:pt x="514604" y="30988"/>
                  </a:cubicBezTo>
                  <a:lnTo>
                    <a:pt x="529463" y="19050"/>
                  </a:lnTo>
                  <a:lnTo>
                    <a:pt x="529463" y="38100"/>
                  </a:lnTo>
                  <a:cubicBezTo>
                    <a:pt x="258064" y="38100"/>
                    <a:pt x="38100" y="258064"/>
                    <a:pt x="38100" y="529463"/>
                  </a:cubicBezTo>
                  <a:close/>
                </a:path>
              </a:pathLst>
            </a:custGeom>
            <a:solidFill>
              <a:srgbClr val="2D4DF2"/>
            </a:solidFill>
            <a:ln w="12700">
              <a:solidFill>
                <a:srgbClr val="000000"/>
              </a:solidFill>
            </a:ln>
          </p:spPr>
        </p:sp>
      </p:grpSp>
      <p:sp>
        <p:nvSpPr>
          <p:cNvPr name="Freeform 13" id="13" descr="preencoded.png"/>
          <p:cNvSpPr/>
          <p:nvPr/>
        </p:nvSpPr>
        <p:spPr>
          <a:xfrm flipH="false" flipV="false" rot="0">
            <a:off x="1084507" y="3322882"/>
            <a:ext cx="382791" cy="382791"/>
          </a:xfrm>
          <a:custGeom>
            <a:avLst/>
            <a:gdLst/>
            <a:ahLst/>
            <a:cxnLst/>
            <a:rect r="r" b="b" t="t" l="l"/>
            <a:pathLst>
              <a:path h="382791" w="382791">
                <a:moveTo>
                  <a:pt x="0" y="0"/>
                </a:moveTo>
                <a:lnTo>
                  <a:pt x="382791" y="0"/>
                </a:lnTo>
                <a:lnTo>
                  <a:pt x="382791" y="382791"/>
                </a:lnTo>
                <a:lnTo>
                  <a:pt x="0" y="382791"/>
                </a:lnTo>
                <a:lnTo>
                  <a:pt x="0" y="0"/>
                </a:lnTo>
                <a:close/>
              </a:path>
            </a:pathLst>
          </a:custGeom>
          <a:blipFill>
            <a:blip r:embed="rId4">
              <a:extLst>
                <a:ext uri="{96DAC541-7B7A-43D3-8B79-37D633B846F1}">
                  <asvg:svgBlip xmlns:asvg="http://schemas.microsoft.com/office/drawing/2016/SVG/main" r:embed="rId5"/>
                </a:ext>
              </a:extLst>
            </a:blip>
            <a:stretch>
              <a:fillRect l="0" t="-7318" r="0" b="-7315"/>
            </a:stretch>
          </a:blipFill>
        </p:spPr>
      </p:sp>
      <p:sp>
        <p:nvSpPr>
          <p:cNvPr name="TextBox 14" id="14"/>
          <p:cNvSpPr txBox="true"/>
          <p:nvPr/>
        </p:nvSpPr>
        <p:spPr>
          <a:xfrm rot="0">
            <a:off x="1913782" y="3152327"/>
            <a:ext cx="2438102" cy="441625"/>
          </a:xfrm>
          <a:prstGeom prst="rect">
            <a:avLst/>
          </a:prstGeom>
        </p:spPr>
        <p:txBody>
          <a:bodyPr anchor="t" rtlCol="false" tIns="0" lIns="0" bIns="0" rIns="0">
            <a:spAutoFit/>
          </a:bodyPr>
          <a:lstStyle/>
          <a:p>
            <a:pPr algn="l">
              <a:lnSpc>
                <a:spcPts val="3572"/>
              </a:lnSpc>
            </a:pPr>
            <a:r>
              <a:rPr lang="en-US" sz="2812" b="true">
                <a:solidFill>
                  <a:srgbClr val="00002E"/>
                </a:solidFill>
                <a:latin typeface="Proxima Nova Bold"/>
                <a:ea typeface="Proxima Nova Bold"/>
                <a:cs typeface="Proxima Nova Bold"/>
                <a:sym typeface="Proxima Nova Bold"/>
              </a:rPr>
              <a:t>Face Detection</a:t>
            </a:r>
          </a:p>
        </p:txBody>
      </p:sp>
      <p:sp>
        <p:nvSpPr>
          <p:cNvPr name="TextBox 15" id="15"/>
          <p:cNvSpPr txBox="true"/>
          <p:nvPr/>
        </p:nvSpPr>
        <p:spPr>
          <a:xfrm rot="0">
            <a:off x="1913782" y="3725466"/>
            <a:ext cx="7775077" cy="809387"/>
          </a:xfrm>
          <a:prstGeom prst="rect">
            <a:avLst/>
          </a:prstGeom>
        </p:spPr>
        <p:txBody>
          <a:bodyPr anchor="t" rtlCol="false" tIns="0" lIns="0" bIns="0" rIns="0">
            <a:spAutoFit/>
          </a:bodyPr>
          <a:lstStyle/>
          <a:p>
            <a:pPr algn="l">
              <a:lnSpc>
                <a:spcPts val="3346"/>
              </a:lnSpc>
            </a:pPr>
            <a:r>
              <a:rPr lang="en-US" sz="2100">
                <a:solidFill>
                  <a:srgbClr val="00002E"/>
                </a:solidFill>
                <a:latin typeface="Proxima Nova"/>
                <a:ea typeface="Proxima Nova"/>
                <a:cs typeface="Proxima Nova"/>
                <a:sym typeface="Proxima Nova"/>
              </a:rPr>
              <a:t>Haar Cascade algorithm locates facial region, eliminating background noise and focusing analysis on relevant areas</a:t>
            </a:r>
          </a:p>
        </p:txBody>
      </p:sp>
      <p:grpSp>
        <p:nvGrpSpPr>
          <p:cNvPr name="Group 16" id="16"/>
          <p:cNvGrpSpPr/>
          <p:nvPr/>
        </p:nvGrpSpPr>
        <p:grpSpPr>
          <a:xfrm rot="0">
            <a:off x="1516856" y="5497116"/>
            <a:ext cx="283664" cy="1602877"/>
            <a:chOff x="0" y="0"/>
            <a:chExt cx="378219" cy="2137169"/>
          </a:xfrm>
        </p:grpSpPr>
        <p:sp>
          <p:nvSpPr>
            <p:cNvPr name="Freeform 17" id="17"/>
            <p:cNvSpPr/>
            <p:nvPr/>
          </p:nvSpPr>
          <p:spPr>
            <a:xfrm flipH="false" flipV="false" rot="0">
              <a:off x="19050" y="19050"/>
              <a:ext cx="340106" cy="2099183"/>
            </a:xfrm>
            <a:custGeom>
              <a:avLst/>
              <a:gdLst/>
              <a:ahLst/>
              <a:cxnLst/>
              <a:rect r="r" b="b" t="t" l="l"/>
              <a:pathLst>
                <a:path h="2099183" w="340106">
                  <a:moveTo>
                    <a:pt x="0" y="185801"/>
                  </a:moveTo>
                  <a:cubicBezTo>
                    <a:pt x="0" y="83185"/>
                    <a:pt x="76200" y="0"/>
                    <a:pt x="170053" y="0"/>
                  </a:cubicBezTo>
                  <a:cubicBezTo>
                    <a:pt x="263906" y="0"/>
                    <a:pt x="340106" y="83185"/>
                    <a:pt x="340106" y="185801"/>
                  </a:cubicBezTo>
                  <a:lnTo>
                    <a:pt x="340106" y="1913382"/>
                  </a:lnTo>
                  <a:cubicBezTo>
                    <a:pt x="340106" y="2015998"/>
                    <a:pt x="263906" y="2099183"/>
                    <a:pt x="170053" y="2099183"/>
                  </a:cubicBezTo>
                  <a:cubicBezTo>
                    <a:pt x="76200" y="2099183"/>
                    <a:pt x="0" y="2015871"/>
                    <a:pt x="0" y="1913382"/>
                  </a:cubicBezTo>
                  <a:close/>
                </a:path>
              </a:pathLst>
            </a:custGeom>
            <a:solidFill>
              <a:srgbClr val="F3F3FF"/>
            </a:solidFill>
            <a:ln w="12700">
              <a:solidFill>
                <a:srgbClr val="000000"/>
              </a:solidFill>
            </a:ln>
          </p:spPr>
        </p:sp>
        <p:sp>
          <p:nvSpPr>
            <p:cNvPr name="Freeform 18" id="18"/>
            <p:cNvSpPr/>
            <p:nvPr/>
          </p:nvSpPr>
          <p:spPr>
            <a:xfrm flipH="false" flipV="false" rot="0">
              <a:off x="0" y="0"/>
              <a:ext cx="378206" cy="2137283"/>
            </a:xfrm>
            <a:custGeom>
              <a:avLst/>
              <a:gdLst/>
              <a:ahLst/>
              <a:cxnLst/>
              <a:rect r="r" b="b" t="t" l="l"/>
              <a:pathLst>
                <a:path h="2137283" w="378206">
                  <a:moveTo>
                    <a:pt x="0" y="204851"/>
                  </a:moveTo>
                  <a:cubicBezTo>
                    <a:pt x="0" y="93345"/>
                    <a:pt x="83058" y="0"/>
                    <a:pt x="189103" y="0"/>
                  </a:cubicBezTo>
                  <a:cubicBezTo>
                    <a:pt x="194945" y="0"/>
                    <a:pt x="200406" y="2667"/>
                    <a:pt x="203962" y="7112"/>
                  </a:cubicBezTo>
                  <a:lnTo>
                    <a:pt x="189103" y="19050"/>
                  </a:lnTo>
                  <a:lnTo>
                    <a:pt x="189103" y="0"/>
                  </a:lnTo>
                  <a:lnTo>
                    <a:pt x="189103" y="19050"/>
                  </a:lnTo>
                  <a:lnTo>
                    <a:pt x="189103" y="0"/>
                  </a:lnTo>
                  <a:cubicBezTo>
                    <a:pt x="295148" y="0"/>
                    <a:pt x="378206" y="93345"/>
                    <a:pt x="378206" y="204851"/>
                  </a:cubicBezTo>
                  <a:lnTo>
                    <a:pt x="378206" y="1932432"/>
                  </a:lnTo>
                  <a:lnTo>
                    <a:pt x="359156" y="1932432"/>
                  </a:lnTo>
                  <a:lnTo>
                    <a:pt x="378206" y="1932432"/>
                  </a:lnTo>
                  <a:cubicBezTo>
                    <a:pt x="378206" y="2043938"/>
                    <a:pt x="295148" y="2137283"/>
                    <a:pt x="189103" y="2137283"/>
                  </a:cubicBezTo>
                  <a:lnTo>
                    <a:pt x="189103" y="2118233"/>
                  </a:lnTo>
                  <a:lnTo>
                    <a:pt x="189103" y="2137283"/>
                  </a:lnTo>
                  <a:cubicBezTo>
                    <a:pt x="83058" y="2137156"/>
                    <a:pt x="0" y="2043811"/>
                    <a:pt x="0" y="1932432"/>
                  </a:cubicBezTo>
                  <a:lnTo>
                    <a:pt x="0" y="204851"/>
                  </a:lnTo>
                  <a:lnTo>
                    <a:pt x="19050" y="204851"/>
                  </a:lnTo>
                  <a:lnTo>
                    <a:pt x="0" y="204851"/>
                  </a:lnTo>
                  <a:moveTo>
                    <a:pt x="38100" y="204851"/>
                  </a:moveTo>
                  <a:lnTo>
                    <a:pt x="38100" y="1932432"/>
                  </a:lnTo>
                  <a:lnTo>
                    <a:pt x="19050" y="1932432"/>
                  </a:lnTo>
                  <a:lnTo>
                    <a:pt x="38100" y="1932432"/>
                  </a:lnTo>
                  <a:cubicBezTo>
                    <a:pt x="38100" y="2026158"/>
                    <a:pt x="107315" y="2099183"/>
                    <a:pt x="189103" y="2099183"/>
                  </a:cubicBezTo>
                  <a:cubicBezTo>
                    <a:pt x="270891" y="2099183"/>
                    <a:pt x="340106" y="2026158"/>
                    <a:pt x="340106" y="1932432"/>
                  </a:cubicBezTo>
                  <a:lnTo>
                    <a:pt x="340106" y="204851"/>
                  </a:lnTo>
                  <a:lnTo>
                    <a:pt x="359156" y="204851"/>
                  </a:lnTo>
                  <a:lnTo>
                    <a:pt x="340106" y="204851"/>
                  </a:lnTo>
                  <a:cubicBezTo>
                    <a:pt x="340106" y="111125"/>
                    <a:pt x="271018" y="38100"/>
                    <a:pt x="189103" y="38100"/>
                  </a:cubicBezTo>
                  <a:cubicBezTo>
                    <a:pt x="183261" y="38100"/>
                    <a:pt x="177800" y="35433"/>
                    <a:pt x="174244" y="30988"/>
                  </a:cubicBezTo>
                  <a:lnTo>
                    <a:pt x="189103" y="19050"/>
                  </a:lnTo>
                  <a:lnTo>
                    <a:pt x="189103" y="38100"/>
                  </a:lnTo>
                  <a:cubicBezTo>
                    <a:pt x="107315" y="38100"/>
                    <a:pt x="38100" y="111125"/>
                    <a:pt x="38100" y="204851"/>
                  </a:cubicBezTo>
                  <a:close/>
                </a:path>
              </a:pathLst>
            </a:custGeom>
            <a:solidFill>
              <a:srgbClr val="018CE1"/>
            </a:solidFill>
            <a:ln w="12700">
              <a:solidFill>
                <a:srgbClr val="000000"/>
              </a:solidFill>
            </a:ln>
          </p:spPr>
        </p:sp>
      </p:grpSp>
      <p:grpSp>
        <p:nvGrpSpPr>
          <p:cNvPr name="Group 19" id="19"/>
          <p:cNvGrpSpPr/>
          <p:nvPr/>
        </p:nvGrpSpPr>
        <p:grpSpPr>
          <a:xfrm rot="0">
            <a:off x="1261615" y="5329533"/>
            <a:ext cx="794147" cy="794147"/>
            <a:chOff x="0" y="0"/>
            <a:chExt cx="1058862" cy="1058862"/>
          </a:xfrm>
        </p:grpSpPr>
        <p:sp>
          <p:nvSpPr>
            <p:cNvPr name="Freeform 20" id="20"/>
            <p:cNvSpPr/>
            <p:nvPr/>
          </p:nvSpPr>
          <p:spPr>
            <a:xfrm flipH="false" flipV="false" rot="0">
              <a:off x="19050" y="19050"/>
              <a:ext cx="1020826" cy="1020826"/>
            </a:xfrm>
            <a:custGeom>
              <a:avLst/>
              <a:gdLst/>
              <a:ahLst/>
              <a:cxnLst/>
              <a:rect r="r" b="b" t="t" l="l"/>
              <a:pathLst>
                <a:path h="1020826" w="1020826">
                  <a:moveTo>
                    <a:pt x="0" y="510413"/>
                  </a:moveTo>
                  <a:cubicBezTo>
                    <a:pt x="0" y="228473"/>
                    <a:pt x="228473" y="0"/>
                    <a:pt x="510413" y="0"/>
                  </a:cubicBezTo>
                  <a:cubicBezTo>
                    <a:pt x="792353" y="0"/>
                    <a:pt x="1020826" y="228473"/>
                    <a:pt x="1020826" y="510413"/>
                  </a:cubicBezTo>
                  <a:cubicBezTo>
                    <a:pt x="1020826" y="792353"/>
                    <a:pt x="792226" y="1020826"/>
                    <a:pt x="510413" y="1020826"/>
                  </a:cubicBezTo>
                  <a:cubicBezTo>
                    <a:pt x="228600" y="1020826"/>
                    <a:pt x="0" y="792226"/>
                    <a:pt x="0" y="510413"/>
                  </a:cubicBezTo>
                  <a:close/>
                </a:path>
              </a:pathLst>
            </a:custGeom>
            <a:solidFill>
              <a:srgbClr val="F3F3FF"/>
            </a:solidFill>
            <a:ln w="12700">
              <a:solidFill>
                <a:srgbClr val="000000"/>
              </a:solidFill>
            </a:ln>
          </p:spPr>
        </p:sp>
        <p:sp>
          <p:nvSpPr>
            <p:cNvPr name="Freeform 21" id="21"/>
            <p:cNvSpPr/>
            <p:nvPr/>
          </p:nvSpPr>
          <p:spPr>
            <a:xfrm flipH="false" flipV="false" rot="0">
              <a:off x="0" y="0"/>
              <a:ext cx="1058926" cy="1058926"/>
            </a:xfrm>
            <a:custGeom>
              <a:avLst/>
              <a:gdLst/>
              <a:ahLst/>
              <a:cxnLst/>
              <a:rect r="r" b="b" t="t" l="l"/>
              <a:pathLst>
                <a:path h="1058926" w="1058926">
                  <a:moveTo>
                    <a:pt x="0" y="529463"/>
                  </a:moveTo>
                  <a:cubicBezTo>
                    <a:pt x="0" y="236982"/>
                    <a:pt x="236982" y="0"/>
                    <a:pt x="529463" y="0"/>
                  </a:cubicBezTo>
                  <a:cubicBezTo>
                    <a:pt x="535305" y="0"/>
                    <a:pt x="540766" y="2667"/>
                    <a:pt x="544322" y="7112"/>
                  </a:cubicBezTo>
                  <a:lnTo>
                    <a:pt x="529463" y="19050"/>
                  </a:lnTo>
                  <a:lnTo>
                    <a:pt x="529463" y="0"/>
                  </a:lnTo>
                  <a:lnTo>
                    <a:pt x="529463" y="19050"/>
                  </a:lnTo>
                  <a:lnTo>
                    <a:pt x="529463" y="0"/>
                  </a:lnTo>
                  <a:cubicBezTo>
                    <a:pt x="821817" y="0"/>
                    <a:pt x="1058926" y="236982"/>
                    <a:pt x="1058926" y="529463"/>
                  </a:cubicBezTo>
                  <a:cubicBezTo>
                    <a:pt x="1058926" y="538226"/>
                    <a:pt x="1052957" y="545846"/>
                    <a:pt x="1044448" y="548005"/>
                  </a:cubicBezTo>
                  <a:lnTo>
                    <a:pt x="1039876" y="529463"/>
                  </a:lnTo>
                  <a:lnTo>
                    <a:pt x="1058926" y="529463"/>
                  </a:lnTo>
                  <a:cubicBezTo>
                    <a:pt x="1058926" y="821817"/>
                    <a:pt x="821944" y="1058926"/>
                    <a:pt x="529463" y="1058926"/>
                  </a:cubicBezTo>
                  <a:lnTo>
                    <a:pt x="529463" y="1039876"/>
                  </a:lnTo>
                  <a:lnTo>
                    <a:pt x="529463" y="1058926"/>
                  </a:lnTo>
                  <a:cubicBezTo>
                    <a:pt x="236982" y="1058926"/>
                    <a:pt x="0" y="821817"/>
                    <a:pt x="0" y="529463"/>
                  </a:cubicBezTo>
                  <a:lnTo>
                    <a:pt x="19050" y="529463"/>
                  </a:lnTo>
                  <a:lnTo>
                    <a:pt x="0" y="529463"/>
                  </a:lnTo>
                  <a:moveTo>
                    <a:pt x="38100" y="529463"/>
                  </a:moveTo>
                  <a:lnTo>
                    <a:pt x="19050" y="529463"/>
                  </a:lnTo>
                  <a:lnTo>
                    <a:pt x="38100" y="529463"/>
                  </a:lnTo>
                  <a:cubicBezTo>
                    <a:pt x="38100" y="800735"/>
                    <a:pt x="258064" y="1020826"/>
                    <a:pt x="529463" y="1020826"/>
                  </a:cubicBezTo>
                  <a:cubicBezTo>
                    <a:pt x="800862" y="1020826"/>
                    <a:pt x="1020826" y="800735"/>
                    <a:pt x="1020826" y="529463"/>
                  </a:cubicBezTo>
                  <a:cubicBezTo>
                    <a:pt x="1020826" y="520700"/>
                    <a:pt x="1026795" y="513080"/>
                    <a:pt x="1035304" y="510921"/>
                  </a:cubicBezTo>
                  <a:lnTo>
                    <a:pt x="1039876" y="529463"/>
                  </a:lnTo>
                  <a:lnTo>
                    <a:pt x="1020826" y="529463"/>
                  </a:lnTo>
                  <a:cubicBezTo>
                    <a:pt x="1020826" y="258064"/>
                    <a:pt x="800735" y="38100"/>
                    <a:pt x="529463" y="38100"/>
                  </a:cubicBezTo>
                  <a:cubicBezTo>
                    <a:pt x="523621" y="38100"/>
                    <a:pt x="518160" y="35433"/>
                    <a:pt x="514604" y="30988"/>
                  </a:cubicBezTo>
                  <a:lnTo>
                    <a:pt x="529463" y="19050"/>
                  </a:lnTo>
                  <a:lnTo>
                    <a:pt x="529463" y="38100"/>
                  </a:lnTo>
                  <a:cubicBezTo>
                    <a:pt x="258064" y="38100"/>
                    <a:pt x="38100" y="258064"/>
                    <a:pt x="38100" y="529463"/>
                  </a:cubicBezTo>
                  <a:close/>
                </a:path>
              </a:pathLst>
            </a:custGeom>
            <a:solidFill>
              <a:srgbClr val="018CE1"/>
            </a:solidFill>
            <a:ln w="12700">
              <a:solidFill>
                <a:srgbClr val="000000"/>
              </a:solidFill>
            </a:ln>
          </p:spPr>
        </p:sp>
      </p:grpSp>
      <p:sp>
        <p:nvSpPr>
          <p:cNvPr name="Freeform 22" id="22" descr="preencoded.png"/>
          <p:cNvSpPr/>
          <p:nvPr/>
        </p:nvSpPr>
        <p:spPr>
          <a:xfrm flipH="false" flipV="false" rot="0">
            <a:off x="1467298" y="5535216"/>
            <a:ext cx="382791" cy="382791"/>
          </a:xfrm>
          <a:custGeom>
            <a:avLst/>
            <a:gdLst/>
            <a:ahLst/>
            <a:cxnLst/>
            <a:rect r="r" b="b" t="t" l="l"/>
            <a:pathLst>
              <a:path h="382791" w="382791">
                <a:moveTo>
                  <a:pt x="0" y="0"/>
                </a:moveTo>
                <a:lnTo>
                  <a:pt x="382790" y="0"/>
                </a:lnTo>
                <a:lnTo>
                  <a:pt x="382790" y="382790"/>
                </a:lnTo>
                <a:lnTo>
                  <a:pt x="0" y="382790"/>
                </a:lnTo>
                <a:lnTo>
                  <a:pt x="0" y="0"/>
                </a:lnTo>
                <a:close/>
              </a:path>
            </a:pathLst>
          </a:custGeom>
          <a:blipFill>
            <a:blip r:embed="rId6">
              <a:extLst>
                <a:ext uri="{96DAC541-7B7A-43D3-8B79-37D633B846F1}">
                  <asvg:svgBlip xmlns:asvg="http://schemas.microsoft.com/office/drawing/2016/SVG/main" r:embed="rId7"/>
                </a:ext>
              </a:extLst>
            </a:blip>
            <a:stretch>
              <a:fillRect l="-4877" t="0" r="-4877" b="0"/>
            </a:stretch>
          </a:blipFill>
        </p:spPr>
      </p:sp>
      <p:sp>
        <p:nvSpPr>
          <p:cNvPr name="TextBox 23" id="23"/>
          <p:cNvSpPr txBox="true"/>
          <p:nvPr/>
        </p:nvSpPr>
        <p:spPr>
          <a:xfrm rot="0">
            <a:off x="2296563" y="5364661"/>
            <a:ext cx="2371427" cy="423468"/>
          </a:xfrm>
          <a:prstGeom prst="rect">
            <a:avLst/>
          </a:prstGeom>
        </p:spPr>
        <p:txBody>
          <a:bodyPr anchor="t" rtlCol="false" tIns="0" lIns="0" bIns="0" rIns="0">
            <a:spAutoFit/>
          </a:bodyPr>
          <a:lstStyle/>
          <a:p>
            <a:pPr algn="l">
              <a:lnSpc>
                <a:spcPts val="3445"/>
              </a:lnSpc>
            </a:pPr>
            <a:r>
              <a:rPr lang="en-US" sz="2712" b="true">
                <a:solidFill>
                  <a:srgbClr val="00002E"/>
                </a:solidFill>
                <a:latin typeface="Proxima Nova Bold"/>
                <a:ea typeface="Proxima Nova Bold"/>
                <a:cs typeface="Proxima Nova Bold"/>
                <a:sym typeface="Proxima Nova Bold"/>
              </a:rPr>
              <a:t>Image Resizing</a:t>
            </a:r>
          </a:p>
        </p:txBody>
      </p:sp>
      <p:sp>
        <p:nvSpPr>
          <p:cNvPr name="TextBox 24" id="24"/>
          <p:cNvSpPr txBox="true"/>
          <p:nvPr/>
        </p:nvSpPr>
        <p:spPr>
          <a:xfrm rot="0">
            <a:off x="2296563" y="5937799"/>
            <a:ext cx="7392295" cy="809387"/>
          </a:xfrm>
          <a:prstGeom prst="rect">
            <a:avLst/>
          </a:prstGeom>
        </p:spPr>
        <p:txBody>
          <a:bodyPr anchor="t" rtlCol="false" tIns="0" lIns="0" bIns="0" rIns="0">
            <a:spAutoFit/>
          </a:bodyPr>
          <a:lstStyle/>
          <a:p>
            <a:pPr algn="l">
              <a:lnSpc>
                <a:spcPts val="3346"/>
              </a:lnSpc>
            </a:pPr>
            <a:r>
              <a:rPr lang="en-US" sz="2100">
                <a:solidFill>
                  <a:srgbClr val="00002E"/>
                </a:solidFill>
                <a:latin typeface="Proxima Nova"/>
                <a:ea typeface="Proxima Nova"/>
                <a:cs typeface="Proxima Nova"/>
                <a:sym typeface="Proxima Nova"/>
              </a:rPr>
              <a:t>All images standardized to 224×224 pixels to match EfficientNet input requirements</a:t>
            </a:r>
          </a:p>
        </p:txBody>
      </p:sp>
      <p:grpSp>
        <p:nvGrpSpPr>
          <p:cNvPr name="Group 25" id="25"/>
          <p:cNvGrpSpPr/>
          <p:nvPr/>
        </p:nvGrpSpPr>
        <p:grpSpPr>
          <a:xfrm rot="0">
            <a:off x="1899647" y="7709449"/>
            <a:ext cx="283664" cy="1602877"/>
            <a:chOff x="0" y="0"/>
            <a:chExt cx="378219" cy="2137169"/>
          </a:xfrm>
        </p:grpSpPr>
        <p:sp>
          <p:nvSpPr>
            <p:cNvPr name="Freeform 26" id="26"/>
            <p:cNvSpPr/>
            <p:nvPr/>
          </p:nvSpPr>
          <p:spPr>
            <a:xfrm flipH="false" flipV="false" rot="0">
              <a:off x="19050" y="19050"/>
              <a:ext cx="340106" cy="2099183"/>
            </a:xfrm>
            <a:custGeom>
              <a:avLst/>
              <a:gdLst/>
              <a:ahLst/>
              <a:cxnLst/>
              <a:rect r="r" b="b" t="t" l="l"/>
              <a:pathLst>
                <a:path h="2099183" w="340106">
                  <a:moveTo>
                    <a:pt x="0" y="185801"/>
                  </a:moveTo>
                  <a:cubicBezTo>
                    <a:pt x="0" y="83185"/>
                    <a:pt x="76200" y="0"/>
                    <a:pt x="170053" y="0"/>
                  </a:cubicBezTo>
                  <a:cubicBezTo>
                    <a:pt x="263906" y="0"/>
                    <a:pt x="340106" y="83185"/>
                    <a:pt x="340106" y="185801"/>
                  </a:cubicBezTo>
                  <a:lnTo>
                    <a:pt x="340106" y="1913382"/>
                  </a:lnTo>
                  <a:cubicBezTo>
                    <a:pt x="340106" y="2015998"/>
                    <a:pt x="263906" y="2099183"/>
                    <a:pt x="170053" y="2099183"/>
                  </a:cubicBezTo>
                  <a:cubicBezTo>
                    <a:pt x="76200" y="2099183"/>
                    <a:pt x="0" y="2015871"/>
                    <a:pt x="0" y="1913382"/>
                  </a:cubicBezTo>
                  <a:close/>
                </a:path>
              </a:pathLst>
            </a:custGeom>
            <a:solidFill>
              <a:srgbClr val="F3F3FF"/>
            </a:solidFill>
            <a:ln w="12700">
              <a:solidFill>
                <a:srgbClr val="000000"/>
              </a:solidFill>
            </a:ln>
          </p:spPr>
        </p:sp>
        <p:sp>
          <p:nvSpPr>
            <p:cNvPr name="Freeform 27" id="27"/>
            <p:cNvSpPr/>
            <p:nvPr/>
          </p:nvSpPr>
          <p:spPr>
            <a:xfrm flipH="false" flipV="false" rot="0">
              <a:off x="0" y="0"/>
              <a:ext cx="378206" cy="2137283"/>
            </a:xfrm>
            <a:custGeom>
              <a:avLst/>
              <a:gdLst/>
              <a:ahLst/>
              <a:cxnLst/>
              <a:rect r="r" b="b" t="t" l="l"/>
              <a:pathLst>
                <a:path h="2137283" w="378206">
                  <a:moveTo>
                    <a:pt x="0" y="204851"/>
                  </a:moveTo>
                  <a:cubicBezTo>
                    <a:pt x="0" y="93345"/>
                    <a:pt x="83058" y="0"/>
                    <a:pt x="189103" y="0"/>
                  </a:cubicBezTo>
                  <a:cubicBezTo>
                    <a:pt x="194945" y="0"/>
                    <a:pt x="200406" y="2667"/>
                    <a:pt x="203962" y="7112"/>
                  </a:cubicBezTo>
                  <a:lnTo>
                    <a:pt x="189103" y="19050"/>
                  </a:lnTo>
                  <a:lnTo>
                    <a:pt x="189103" y="0"/>
                  </a:lnTo>
                  <a:lnTo>
                    <a:pt x="189103" y="19050"/>
                  </a:lnTo>
                  <a:lnTo>
                    <a:pt x="189103" y="0"/>
                  </a:lnTo>
                  <a:cubicBezTo>
                    <a:pt x="295148" y="0"/>
                    <a:pt x="378206" y="93345"/>
                    <a:pt x="378206" y="204851"/>
                  </a:cubicBezTo>
                  <a:lnTo>
                    <a:pt x="378206" y="1932432"/>
                  </a:lnTo>
                  <a:lnTo>
                    <a:pt x="359156" y="1932432"/>
                  </a:lnTo>
                  <a:lnTo>
                    <a:pt x="378206" y="1932432"/>
                  </a:lnTo>
                  <a:cubicBezTo>
                    <a:pt x="378206" y="2043938"/>
                    <a:pt x="295148" y="2137283"/>
                    <a:pt x="189103" y="2137283"/>
                  </a:cubicBezTo>
                  <a:lnTo>
                    <a:pt x="189103" y="2118233"/>
                  </a:lnTo>
                  <a:lnTo>
                    <a:pt x="189103" y="2137283"/>
                  </a:lnTo>
                  <a:cubicBezTo>
                    <a:pt x="83058" y="2137156"/>
                    <a:pt x="0" y="2043811"/>
                    <a:pt x="0" y="1932432"/>
                  </a:cubicBezTo>
                  <a:lnTo>
                    <a:pt x="0" y="204851"/>
                  </a:lnTo>
                  <a:lnTo>
                    <a:pt x="19050" y="204851"/>
                  </a:lnTo>
                  <a:lnTo>
                    <a:pt x="0" y="204851"/>
                  </a:lnTo>
                  <a:moveTo>
                    <a:pt x="38100" y="204851"/>
                  </a:moveTo>
                  <a:lnTo>
                    <a:pt x="38100" y="1932432"/>
                  </a:lnTo>
                  <a:lnTo>
                    <a:pt x="19050" y="1932432"/>
                  </a:lnTo>
                  <a:lnTo>
                    <a:pt x="38100" y="1932432"/>
                  </a:lnTo>
                  <a:cubicBezTo>
                    <a:pt x="38100" y="2026158"/>
                    <a:pt x="107315" y="2099183"/>
                    <a:pt x="189103" y="2099183"/>
                  </a:cubicBezTo>
                  <a:cubicBezTo>
                    <a:pt x="270891" y="2099183"/>
                    <a:pt x="340106" y="2026158"/>
                    <a:pt x="340106" y="1932432"/>
                  </a:cubicBezTo>
                  <a:lnTo>
                    <a:pt x="340106" y="204851"/>
                  </a:lnTo>
                  <a:lnTo>
                    <a:pt x="359156" y="204851"/>
                  </a:lnTo>
                  <a:lnTo>
                    <a:pt x="340106" y="204851"/>
                  </a:lnTo>
                  <a:cubicBezTo>
                    <a:pt x="340106" y="111125"/>
                    <a:pt x="271018" y="38100"/>
                    <a:pt x="189103" y="38100"/>
                  </a:cubicBezTo>
                  <a:cubicBezTo>
                    <a:pt x="183261" y="38100"/>
                    <a:pt x="177800" y="35433"/>
                    <a:pt x="174244" y="30988"/>
                  </a:cubicBezTo>
                  <a:lnTo>
                    <a:pt x="189103" y="19050"/>
                  </a:lnTo>
                  <a:lnTo>
                    <a:pt x="189103" y="38100"/>
                  </a:lnTo>
                  <a:cubicBezTo>
                    <a:pt x="107315" y="38100"/>
                    <a:pt x="38100" y="111125"/>
                    <a:pt x="38100" y="204851"/>
                  </a:cubicBezTo>
                  <a:close/>
                </a:path>
              </a:pathLst>
            </a:custGeom>
            <a:solidFill>
              <a:srgbClr val="DA33BF"/>
            </a:solidFill>
            <a:ln w="12700">
              <a:solidFill>
                <a:srgbClr val="000000"/>
              </a:solidFill>
            </a:ln>
          </p:spPr>
        </p:sp>
      </p:grpSp>
      <p:grpSp>
        <p:nvGrpSpPr>
          <p:cNvPr name="Group 28" id="28"/>
          <p:cNvGrpSpPr/>
          <p:nvPr/>
        </p:nvGrpSpPr>
        <p:grpSpPr>
          <a:xfrm rot="0">
            <a:off x="1644406" y="7541866"/>
            <a:ext cx="794147" cy="794147"/>
            <a:chOff x="0" y="0"/>
            <a:chExt cx="1058862" cy="1058862"/>
          </a:xfrm>
        </p:grpSpPr>
        <p:sp>
          <p:nvSpPr>
            <p:cNvPr name="Freeform 29" id="29"/>
            <p:cNvSpPr/>
            <p:nvPr/>
          </p:nvSpPr>
          <p:spPr>
            <a:xfrm flipH="false" flipV="false" rot="0">
              <a:off x="19050" y="19050"/>
              <a:ext cx="1020826" cy="1020826"/>
            </a:xfrm>
            <a:custGeom>
              <a:avLst/>
              <a:gdLst/>
              <a:ahLst/>
              <a:cxnLst/>
              <a:rect r="r" b="b" t="t" l="l"/>
              <a:pathLst>
                <a:path h="1020826" w="1020826">
                  <a:moveTo>
                    <a:pt x="0" y="510413"/>
                  </a:moveTo>
                  <a:cubicBezTo>
                    <a:pt x="0" y="228473"/>
                    <a:pt x="228473" y="0"/>
                    <a:pt x="510413" y="0"/>
                  </a:cubicBezTo>
                  <a:cubicBezTo>
                    <a:pt x="792353" y="0"/>
                    <a:pt x="1020826" y="228473"/>
                    <a:pt x="1020826" y="510413"/>
                  </a:cubicBezTo>
                  <a:cubicBezTo>
                    <a:pt x="1020826" y="792353"/>
                    <a:pt x="792226" y="1020826"/>
                    <a:pt x="510413" y="1020826"/>
                  </a:cubicBezTo>
                  <a:cubicBezTo>
                    <a:pt x="228600" y="1020826"/>
                    <a:pt x="0" y="792226"/>
                    <a:pt x="0" y="510413"/>
                  </a:cubicBezTo>
                  <a:close/>
                </a:path>
              </a:pathLst>
            </a:custGeom>
            <a:solidFill>
              <a:srgbClr val="F3F3FF"/>
            </a:solidFill>
            <a:ln w="12700">
              <a:solidFill>
                <a:srgbClr val="000000"/>
              </a:solidFill>
            </a:ln>
          </p:spPr>
        </p:sp>
        <p:sp>
          <p:nvSpPr>
            <p:cNvPr name="Freeform 30" id="30"/>
            <p:cNvSpPr/>
            <p:nvPr/>
          </p:nvSpPr>
          <p:spPr>
            <a:xfrm flipH="false" flipV="false" rot="0">
              <a:off x="0" y="0"/>
              <a:ext cx="1058926" cy="1058926"/>
            </a:xfrm>
            <a:custGeom>
              <a:avLst/>
              <a:gdLst/>
              <a:ahLst/>
              <a:cxnLst/>
              <a:rect r="r" b="b" t="t" l="l"/>
              <a:pathLst>
                <a:path h="1058926" w="1058926">
                  <a:moveTo>
                    <a:pt x="0" y="529463"/>
                  </a:moveTo>
                  <a:cubicBezTo>
                    <a:pt x="0" y="236982"/>
                    <a:pt x="236982" y="0"/>
                    <a:pt x="529463" y="0"/>
                  </a:cubicBezTo>
                  <a:cubicBezTo>
                    <a:pt x="535305" y="0"/>
                    <a:pt x="540766" y="2667"/>
                    <a:pt x="544322" y="7112"/>
                  </a:cubicBezTo>
                  <a:lnTo>
                    <a:pt x="529463" y="19050"/>
                  </a:lnTo>
                  <a:lnTo>
                    <a:pt x="529463" y="0"/>
                  </a:lnTo>
                  <a:lnTo>
                    <a:pt x="529463" y="19050"/>
                  </a:lnTo>
                  <a:lnTo>
                    <a:pt x="529463" y="0"/>
                  </a:lnTo>
                  <a:cubicBezTo>
                    <a:pt x="821817" y="0"/>
                    <a:pt x="1058926" y="236982"/>
                    <a:pt x="1058926" y="529463"/>
                  </a:cubicBezTo>
                  <a:cubicBezTo>
                    <a:pt x="1058926" y="538226"/>
                    <a:pt x="1052957" y="545846"/>
                    <a:pt x="1044448" y="548005"/>
                  </a:cubicBezTo>
                  <a:lnTo>
                    <a:pt x="1039876" y="529463"/>
                  </a:lnTo>
                  <a:lnTo>
                    <a:pt x="1058926" y="529463"/>
                  </a:lnTo>
                  <a:cubicBezTo>
                    <a:pt x="1058926" y="821817"/>
                    <a:pt x="821944" y="1058926"/>
                    <a:pt x="529463" y="1058926"/>
                  </a:cubicBezTo>
                  <a:lnTo>
                    <a:pt x="529463" y="1039876"/>
                  </a:lnTo>
                  <a:lnTo>
                    <a:pt x="529463" y="1058926"/>
                  </a:lnTo>
                  <a:cubicBezTo>
                    <a:pt x="236982" y="1058926"/>
                    <a:pt x="0" y="821817"/>
                    <a:pt x="0" y="529463"/>
                  </a:cubicBezTo>
                  <a:lnTo>
                    <a:pt x="19050" y="529463"/>
                  </a:lnTo>
                  <a:lnTo>
                    <a:pt x="0" y="529463"/>
                  </a:lnTo>
                  <a:moveTo>
                    <a:pt x="38100" y="529463"/>
                  </a:moveTo>
                  <a:lnTo>
                    <a:pt x="19050" y="529463"/>
                  </a:lnTo>
                  <a:lnTo>
                    <a:pt x="38100" y="529463"/>
                  </a:lnTo>
                  <a:cubicBezTo>
                    <a:pt x="38100" y="800735"/>
                    <a:pt x="258064" y="1020826"/>
                    <a:pt x="529463" y="1020826"/>
                  </a:cubicBezTo>
                  <a:cubicBezTo>
                    <a:pt x="800862" y="1020826"/>
                    <a:pt x="1020826" y="800735"/>
                    <a:pt x="1020826" y="529463"/>
                  </a:cubicBezTo>
                  <a:cubicBezTo>
                    <a:pt x="1020826" y="520700"/>
                    <a:pt x="1026795" y="513080"/>
                    <a:pt x="1035304" y="510921"/>
                  </a:cubicBezTo>
                  <a:lnTo>
                    <a:pt x="1039876" y="529463"/>
                  </a:lnTo>
                  <a:lnTo>
                    <a:pt x="1020826" y="529463"/>
                  </a:lnTo>
                  <a:cubicBezTo>
                    <a:pt x="1020826" y="258064"/>
                    <a:pt x="800735" y="38100"/>
                    <a:pt x="529463" y="38100"/>
                  </a:cubicBezTo>
                  <a:cubicBezTo>
                    <a:pt x="523621" y="38100"/>
                    <a:pt x="518160" y="35433"/>
                    <a:pt x="514604" y="30988"/>
                  </a:cubicBezTo>
                  <a:lnTo>
                    <a:pt x="529463" y="19050"/>
                  </a:lnTo>
                  <a:lnTo>
                    <a:pt x="529463" y="38100"/>
                  </a:lnTo>
                  <a:cubicBezTo>
                    <a:pt x="258064" y="38100"/>
                    <a:pt x="38100" y="258064"/>
                    <a:pt x="38100" y="529463"/>
                  </a:cubicBezTo>
                  <a:close/>
                </a:path>
              </a:pathLst>
            </a:custGeom>
            <a:solidFill>
              <a:srgbClr val="DA33BF"/>
            </a:solidFill>
            <a:ln w="12700">
              <a:solidFill>
                <a:srgbClr val="000000"/>
              </a:solidFill>
            </a:ln>
          </p:spPr>
        </p:sp>
      </p:grpSp>
      <p:sp>
        <p:nvSpPr>
          <p:cNvPr name="Freeform 31" id="31" descr="preencoded.png"/>
          <p:cNvSpPr/>
          <p:nvPr/>
        </p:nvSpPr>
        <p:spPr>
          <a:xfrm flipH="false" flipV="false" rot="0">
            <a:off x="1850079" y="7747549"/>
            <a:ext cx="382791" cy="382791"/>
          </a:xfrm>
          <a:custGeom>
            <a:avLst/>
            <a:gdLst/>
            <a:ahLst/>
            <a:cxnLst/>
            <a:rect r="r" b="b" t="t" l="l"/>
            <a:pathLst>
              <a:path h="382791" w="382791">
                <a:moveTo>
                  <a:pt x="0" y="0"/>
                </a:moveTo>
                <a:lnTo>
                  <a:pt x="382791" y="0"/>
                </a:lnTo>
                <a:lnTo>
                  <a:pt x="382791" y="382791"/>
                </a:lnTo>
                <a:lnTo>
                  <a:pt x="0" y="382791"/>
                </a:lnTo>
                <a:lnTo>
                  <a:pt x="0" y="0"/>
                </a:lnTo>
                <a:close/>
              </a:path>
            </a:pathLst>
          </a:custGeom>
          <a:blipFill>
            <a:blip r:embed="rId8">
              <a:extLst>
                <a:ext uri="{96DAC541-7B7A-43D3-8B79-37D633B846F1}">
                  <asvg:svgBlip xmlns:asvg="http://schemas.microsoft.com/office/drawing/2016/SVG/main" r:embed="rId9"/>
                </a:ext>
              </a:extLst>
            </a:blip>
            <a:stretch>
              <a:fillRect l="0" t="-6096" r="0" b="-6096"/>
            </a:stretch>
          </a:blipFill>
        </p:spPr>
      </p:sp>
      <p:sp>
        <p:nvSpPr>
          <p:cNvPr name="TextBox 32" id="32"/>
          <p:cNvSpPr txBox="true"/>
          <p:nvPr/>
        </p:nvSpPr>
        <p:spPr>
          <a:xfrm rot="0">
            <a:off x="2679354" y="7576985"/>
            <a:ext cx="3021707" cy="423468"/>
          </a:xfrm>
          <a:prstGeom prst="rect">
            <a:avLst/>
          </a:prstGeom>
        </p:spPr>
        <p:txBody>
          <a:bodyPr anchor="t" rtlCol="false" tIns="0" lIns="0" bIns="0" rIns="0">
            <a:spAutoFit/>
          </a:bodyPr>
          <a:lstStyle/>
          <a:p>
            <a:pPr algn="l">
              <a:lnSpc>
                <a:spcPts val="3445"/>
              </a:lnSpc>
            </a:pPr>
            <a:r>
              <a:rPr lang="en-US" sz="2712" b="true">
                <a:solidFill>
                  <a:srgbClr val="00002E"/>
                </a:solidFill>
                <a:latin typeface="Proxima Nova Bold"/>
                <a:ea typeface="Proxima Nova Bold"/>
                <a:cs typeface="Proxima Nova Bold"/>
                <a:sym typeface="Proxima Nova Bold"/>
              </a:rPr>
              <a:t>Pixel Normalization</a:t>
            </a:r>
          </a:p>
        </p:txBody>
      </p:sp>
      <p:sp>
        <p:nvSpPr>
          <p:cNvPr name="TextBox 33" id="33"/>
          <p:cNvSpPr txBox="true"/>
          <p:nvPr/>
        </p:nvSpPr>
        <p:spPr>
          <a:xfrm rot="0">
            <a:off x="2679354" y="8150123"/>
            <a:ext cx="7009505" cy="809387"/>
          </a:xfrm>
          <a:prstGeom prst="rect">
            <a:avLst/>
          </a:prstGeom>
        </p:spPr>
        <p:txBody>
          <a:bodyPr anchor="t" rtlCol="false" tIns="0" lIns="0" bIns="0" rIns="0">
            <a:spAutoFit/>
          </a:bodyPr>
          <a:lstStyle/>
          <a:p>
            <a:pPr algn="l">
              <a:lnSpc>
                <a:spcPts val="3346"/>
              </a:lnSpc>
            </a:pPr>
            <a:r>
              <a:rPr lang="en-US" sz="2100">
                <a:solidFill>
                  <a:srgbClr val="00002E"/>
                </a:solidFill>
                <a:latin typeface="Proxima Nova"/>
                <a:ea typeface="Proxima Nova"/>
                <a:cs typeface="Proxima Nova"/>
                <a:sym typeface="Proxima Nova"/>
              </a:rPr>
              <a:t>EfficientNet-specific preprocessing applied to scale pixel values, improving training stability and convergence</a:t>
            </a:r>
          </a:p>
        </p:txBody>
      </p:sp>
      <p:sp>
        <p:nvSpPr>
          <p:cNvPr name="Freeform 34" id="34" descr="preencoded.png"/>
          <p:cNvSpPr/>
          <p:nvPr/>
        </p:nvSpPr>
        <p:spPr>
          <a:xfrm flipH="false" flipV="false" rot="0">
            <a:off x="10321080" y="988809"/>
            <a:ext cx="7083181" cy="7083181"/>
          </a:xfrm>
          <a:custGeom>
            <a:avLst/>
            <a:gdLst/>
            <a:ahLst/>
            <a:cxnLst/>
            <a:rect r="r" b="b" t="t" l="l"/>
            <a:pathLst>
              <a:path h="7083181" w="7083181">
                <a:moveTo>
                  <a:pt x="0" y="0"/>
                </a:moveTo>
                <a:lnTo>
                  <a:pt x="7083181" y="0"/>
                </a:lnTo>
                <a:lnTo>
                  <a:pt x="7083181" y="7083181"/>
                </a:lnTo>
                <a:lnTo>
                  <a:pt x="0" y="7083181"/>
                </a:lnTo>
                <a:lnTo>
                  <a:pt x="0" y="0"/>
                </a:lnTo>
                <a:close/>
              </a:path>
            </a:pathLst>
          </a:custGeom>
          <a:blipFill>
            <a:blip r:embed="rId10"/>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F">
                <a:alpha val="56078"/>
              </a:srgbClr>
            </a:solidFill>
            <a:ln w="12700">
              <a:solidFill>
                <a:srgbClr val="000000"/>
              </a:solidFill>
            </a:ln>
          </p:spPr>
        </p:sp>
      </p:grpSp>
      <p:sp>
        <p:nvSpPr>
          <p:cNvPr name="Freeform 5" id="5" descr="preencoded.png"/>
          <p:cNvSpPr/>
          <p:nvPr/>
        </p:nvSpPr>
        <p:spPr>
          <a:xfrm flipH="false" flipV="false" rot="0">
            <a:off x="0" y="0"/>
            <a:ext cx="18288000" cy="2763736"/>
          </a:xfrm>
          <a:custGeom>
            <a:avLst/>
            <a:gdLst/>
            <a:ahLst/>
            <a:cxnLst/>
            <a:rect r="r" b="b" t="t" l="l"/>
            <a:pathLst>
              <a:path h="2763736" w="18288000">
                <a:moveTo>
                  <a:pt x="0" y="0"/>
                </a:moveTo>
                <a:lnTo>
                  <a:pt x="18288000" y="0"/>
                </a:lnTo>
                <a:lnTo>
                  <a:pt x="18288000" y="2763736"/>
                </a:lnTo>
                <a:lnTo>
                  <a:pt x="0" y="2763736"/>
                </a:lnTo>
                <a:lnTo>
                  <a:pt x="0" y="0"/>
                </a:lnTo>
                <a:close/>
              </a:path>
            </a:pathLst>
          </a:custGeom>
          <a:blipFill>
            <a:blip r:embed="rId4"/>
            <a:stretch>
              <a:fillRect l="-26" t="0" r="-26" b="0"/>
            </a:stretch>
          </a:blipFill>
        </p:spPr>
      </p:sp>
      <p:sp>
        <p:nvSpPr>
          <p:cNvPr name="TextBox 6" id="6"/>
          <p:cNvSpPr txBox="true"/>
          <p:nvPr/>
        </p:nvSpPr>
        <p:spPr>
          <a:xfrm rot="0">
            <a:off x="2379315" y="2959475"/>
            <a:ext cx="13500795" cy="540068"/>
          </a:xfrm>
          <a:prstGeom prst="rect">
            <a:avLst/>
          </a:prstGeom>
        </p:spPr>
        <p:txBody>
          <a:bodyPr anchor="t" rtlCol="false" tIns="0" lIns="0" bIns="0" rIns="0">
            <a:spAutoFit/>
          </a:bodyPr>
          <a:lstStyle/>
          <a:p>
            <a:pPr algn="l">
              <a:lnSpc>
                <a:spcPts val="4312"/>
              </a:lnSpc>
            </a:pPr>
            <a:r>
              <a:rPr lang="en-US" b="true" sz="3450">
                <a:solidFill>
                  <a:srgbClr val="00002E"/>
                </a:solidFill>
                <a:latin typeface="Proxima Nova Bold"/>
                <a:ea typeface="Proxima Nova Bold"/>
                <a:cs typeface="Proxima Nova Bold"/>
                <a:sym typeface="Proxima Nova Bold"/>
              </a:rPr>
              <a:t>MODEL ARCHITECTURE: EFFICIENTNETB0 WITH CUSTOM LAYERS</a:t>
            </a:r>
          </a:p>
        </p:txBody>
      </p:sp>
      <p:grpSp>
        <p:nvGrpSpPr>
          <p:cNvPr name="Group 7" id="7"/>
          <p:cNvGrpSpPr/>
          <p:nvPr/>
        </p:nvGrpSpPr>
        <p:grpSpPr>
          <a:xfrm rot="0">
            <a:off x="9129712" y="4223442"/>
            <a:ext cx="28575" cy="5458120"/>
            <a:chOff x="0" y="0"/>
            <a:chExt cx="38100" cy="7277494"/>
          </a:xfrm>
        </p:grpSpPr>
        <p:sp>
          <p:nvSpPr>
            <p:cNvPr name="Freeform 8" id="8"/>
            <p:cNvSpPr/>
            <p:nvPr/>
          </p:nvSpPr>
          <p:spPr>
            <a:xfrm flipH="false" flipV="false" rot="0">
              <a:off x="0" y="0"/>
              <a:ext cx="38100" cy="7277481"/>
            </a:xfrm>
            <a:custGeom>
              <a:avLst/>
              <a:gdLst/>
              <a:ahLst/>
              <a:cxnLst/>
              <a:rect r="r" b="b" t="t" l="l"/>
              <a:pathLst>
                <a:path h="7277481" w="38100">
                  <a:moveTo>
                    <a:pt x="0" y="19050"/>
                  </a:moveTo>
                  <a:cubicBezTo>
                    <a:pt x="0" y="8509"/>
                    <a:pt x="8509" y="0"/>
                    <a:pt x="19050" y="0"/>
                  </a:cubicBezTo>
                  <a:cubicBezTo>
                    <a:pt x="29591" y="0"/>
                    <a:pt x="38100" y="8509"/>
                    <a:pt x="38100" y="19050"/>
                  </a:cubicBezTo>
                  <a:lnTo>
                    <a:pt x="38100" y="7258431"/>
                  </a:lnTo>
                  <a:cubicBezTo>
                    <a:pt x="38100" y="7268973"/>
                    <a:pt x="29591" y="7277481"/>
                    <a:pt x="19050" y="7277481"/>
                  </a:cubicBezTo>
                  <a:cubicBezTo>
                    <a:pt x="8509" y="7277481"/>
                    <a:pt x="0" y="7268973"/>
                    <a:pt x="0" y="7258431"/>
                  </a:cubicBezTo>
                  <a:close/>
                </a:path>
              </a:pathLst>
            </a:custGeom>
            <a:solidFill>
              <a:srgbClr val="000000">
                <a:alpha val="392"/>
              </a:srgbClr>
            </a:solidFill>
            <a:ln w="12700">
              <a:solidFill>
                <a:srgbClr val="000000"/>
              </a:solidFill>
            </a:ln>
          </p:spPr>
        </p:sp>
      </p:grpSp>
      <p:grpSp>
        <p:nvGrpSpPr>
          <p:cNvPr name="Group 9" id="9"/>
          <p:cNvGrpSpPr/>
          <p:nvPr/>
        </p:nvGrpSpPr>
        <p:grpSpPr>
          <a:xfrm rot="0">
            <a:off x="8260709" y="4457852"/>
            <a:ext cx="663178" cy="28575"/>
            <a:chOff x="0" y="0"/>
            <a:chExt cx="884238" cy="38100"/>
          </a:xfrm>
        </p:grpSpPr>
        <p:sp>
          <p:nvSpPr>
            <p:cNvPr name="Freeform 10" id="10"/>
            <p:cNvSpPr/>
            <p:nvPr/>
          </p:nvSpPr>
          <p:spPr>
            <a:xfrm flipH="false" flipV="false" rot="0">
              <a:off x="0" y="0"/>
              <a:ext cx="884301" cy="38100"/>
            </a:xfrm>
            <a:custGeom>
              <a:avLst/>
              <a:gdLst/>
              <a:ahLst/>
              <a:cxnLst/>
              <a:rect r="r" b="b" t="t" l="l"/>
              <a:pathLst>
                <a:path h="38100" w="884301">
                  <a:moveTo>
                    <a:pt x="0" y="19050"/>
                  </a:moveTo>
                  <a:cubicBezTo>
                    <a:pt x="0" y="8509"/>
                    <a:pt x="8509" y="0"/>
                    <a:pt x="19050" y="0"/>
                  </a:cubicBezTo>
                  <a:lnTo>
                    <a:pt x="865251" y="0"/>
                  </a:lnTo>
                  <a:cubicBezTo>
                    <a:pt x="875792" y="0"/>
                    <a:pt x="884301" y="8509"/>
                    <a:pt x="884301" y="19050"/>
                  </a:cubicBezTo>
                  <a:cubicBezTo>
                    <a:pt x="884301" y="29591"/>
                    <a:pt x="875665" y="38100"/>
                    <a:pt x="865251" y="38100"/>
                  </a:cubicBezTo>
                  <a:lnTo>
                    <a:pt x="19050" y="38100"/>
                  </a:lnTo>
                  <a:cubicBezTo>
                    <a:pt x="8509" y="38100"/>
                    <a:pt x="0" y="29591"/>
                    <a:pt x="0" y="19050"/>
                  </a:cubicBezTo>
                  <a:close/>
                </a:path>
              </a:pathLst>
            </a:custGeom>
            <a:solidFill>
              <a:srgbClr val="2D4DF2"/>
            </a:solidFill>
            <a:ln w="12700">
              <a:solidFill>
                <a:srgbClr val="000000"/>
              </a:solidFill>
            </a:ln>
          </p:spPr>
        </p:sp>
      </p:grpSp>
      <p:grpSp>
        <p:nvGrpSpPr>
          <p:cNvPr name="Group 11" id="11"/>
          <p:cNvGrpSpPr/>
          <p:nvPr/>
        </p:nvGrpSpPr>
        <p:grpSpPr>
          <a:xfrm rot="0">
            <a:off x="8885787" y="4213917"/>
            <a:ext cx="516436" cy="516436"/>
            <a:chOff x="0" y="0"/>
            <a:chExt cx="688581" cy="688581"/>
          </a:xfrm>
        </p:grpSpPr>
        <p:sp>
          <p:nvSpPr>
            <p:cNvPr name="Freeform 12" id="12"/>
            <p:cNvSpPr/>
            <p:nvPr/>
          </p:nvSpPr>
          <p:spPr>
            <a:xfrm flipH="false" flipV="false" rot="0">
              <a:off x="12700" y="12700"/>
              <a:ext cx="663194" cy="663194"/>
            </a:xfrm>
            <a:custGeom>
              <a:avLst/>
              <a:gdLst/>
              <a:ahLst/>
              <a:cxnLst/>
              <a:rect r="r" b="b" t="t" l="l"/>
              <a:pathLst>
                <a:path h="663194" w="663194">
                  <a:moveTo>
                    <a:pt x="0" y="331597"/>
                  </a:moveTo>
                  <a:cubicBezTo>
                    <a:pt x="0" y="148463"/>
                    <a:pt x="148463" y="0"/>
                    <a:pt x="331597" y="0"/>
                  </a:cubicBezTo>
                  <a:cubicBezTo>
                    <a:pt x="514731" y="0"/>
                    <a:pt x="663194" y="148463"/>
                    <a:pt x="663194" y="331597"/>
                  </a:cubicBezTo>
                  <a:cubicBezTo>
                    <a:pt x="663194" y="514731"/>
                    <a:pt x="514731" y="663194"/>
                    <a:pt x="331597" y="663194"/>
                  </a:cubicBezTo>
                  <a:cubicBezTo>
                    <a:pt x="148463" y="663194"/>
                    <a:pt x="0" y="514731"/>
                    <a:pt x="0" y="331597"/>
                  </a:cubicBezTo>
                  <a:close/>
                </a:path>
              </a:pathLst>
            </a:custGeom>
            <a:solidFill>
              <a:srgbClr val="F3F3FF"/>
            </a:solidFill>
            <a:ln w="12700">
              <a:solidFill>
                <a:srgbClr val="000000"/>
              </a:solidFill>
            </a:ln>
          </p:spPr>
        </p:sp>
        <p:sp>
          <p:nvSpPr>
            <p:cNvPr name="Freeform 13" id="13"/>
            <p:cNvSpPr/>
            <p:nvPr/>
          </p:nvSpPr>
          <p:spPr>
            <a:xfrm flipH="false" flipV="false" rot="0">
              <a:off x="0" y="0"/>
              <a:ext cx="688594" cy="688594"/>
            </a:xfrm>
            <a:custGeom>
              <a:avLst/>
              <a:gdLst/>
              <a:ahLst/>
              <a:cxnLst/>
              <a:rect r="r" b="b" t="t" l="l"/>
              <a:pathLst>
                <a:path h="688594" w="688594">
                  <a:moveTo>
                    <a:pt x="0" y="344297"/>
                  </a:moveTo>
                  <a:cubicBezTo>
                    <a:pt x="0" y="154178"/>
                    <a:pt x="154178" y="0"/>
                    <a:pt x="344297" y="0"/>
                  </a:cubicBezTo>
                  <a:cubicBezTo>
                    <a:pt x="348107" y="0"/>
                    <a:pt x="351790" y="1778"/>
                    <a:pt x="354203" y="4826"/>
                  </a:cubicBezTo>
                  <a:lnTo>
                    <a:pt x="344297" y="12700"/>
                  </a:lnTo>
                  <a:lnTo>
                    <a:pt x="344297" y="0"/>
                  </a:lnTo>
                  <a:lnTo>
                    <a:pt x="344297" y="12700"/>
                  </a:lnTo>
                  <a:lnTo>
                    <a:pt x="344297" y="0"/>
                  </a:lnTo>
                  <a:cubicBezTo>
                    <a:pt x="534416" y="0"/>
                    <a:pt x="688594" y="154178"/>
                    <a:pt x="688594" y="344297"/>
                  </a:cubicBezTo>
                  <a:cubicBezTo>
                    <a:pt x="688594" y="349123"/>
                    <a:pt x="685927" y="353568"/>
                    <a:pt x="681609" y="355600"/>
                  </a:cubicBezTo>
                  <a:lnTo>
                    <a:pt x="675894" y="344297"/>
                  </a:lnTo>
                  <a:lnTo>
                    <a:pt x="688594" y="344297"/>
                  </a:lnTo>
                  <a:cubicBezTo>
                    <a:pt x="688594" y="534416"/>
                    <a:pt x="534416" y="688594"/>
                    <a:pt x="344297" y="688594"/>
                  </a:cubicBezTo>
                  <a:lnTo>
                    <a:pt x="344297" y="675894"/>
                  </a:lnTo>
                  <a:lnTo>
                    <a:pt x="344297" y="688594"/>
                  </a:lnTo>
                  <a:cubicBezTo>
                    <a:pt x="154178" y="688594"/>
                    <a:pt x="0" y="534416"/>
                    <a:pt x="0" y="344297"/>
                  </a:cubicBezTo>
                  <a:lnTo>
                    <a:pt x="12700" y="344297"/>
                  </a:lnTo>
                  <a:lnTo>
                    <a:pt x="0" y="344297"/>
                  </a:lnTo>
                  <a:moveTo>
                    <a:pt x="25400" y="344297"/>
                  </a:moveTo>
                  <a:lnTo>
                    <a:pt x="12700" y="344297"/>
                  </a:lnTo>
                  <a:lnTo>
                    <a:pt x="25400" y="344297"/>
                  </a:lnTo>
                  <a:cubicBezTo>
                    <a:pt x="25400" y="520446"/>
                    <a:pt x="168148" y="663194"/>
                    <a:pt x="344297" y="663194"/>
                  </a:cubicBezTo>
                  <a:cubicBezTo>
                    <a:pt x="520446" y="663194"/>
                    <a:pt x="663194" y="520446"/>
                    <a:pt x="663194" y="344297"/>
                  </a:cubicBezTo>
                  <a:cubicBezTo>
                    <a:pt x="663194" y="339471"/>
                    <a:pt x="665861" y="335026"/>
                    <a:pt x="670179" y="332994"/>
                  </a:cubicBezTo>
                  <a:lnTo>
                    <a:pt x="675894" y="344297"/>
                  </a:lnTo>
                  <a:lnTo>
                    <a:pt x="663194" y="344297"/>
                  </a:lnTo>
                  <a:cubicBezTo>
                    <a:pt x="663194" y="168148"/>
                    <a:pt x="520446" y="25400"/>
                    <a:pt x="344297" y="25400"/>
                  </a:cubicBezTo>
                  <a:cubicBezTo>
                    <a:pt x="340487" y="25400"/>
                    <a:pt x="336804" y="23622"/>
                    <a:pt x="334391" y="20574"/>
                  </a:cubicBezTo>
                  <a:lnTo>
                    <a:pt x="344297" y="12700"/>
                  </a:lnTo>
                  <a:lnTo>
                    <a:pt x="344297" y="25400"/>
                  </a:lnTo>
                  <a:cubicBezTo>
                    <a:pt x="168148" y="25400"/>
                    <a:pt x="25400" y="168148"/>
                    <a:pt x="25400" y="344297"/>
                  </a:cubicBezTo>
                  <a:close/>
                </a:path>
              </a:pathLst>
            </a:custGeom>
            <a:solidFill>
              <a:srgbClr val="2D4DF2"/>
            </a:solidFill>
            <a:ln w="12700">
              <a:solidFill>
                <a:srgbClr val="000000"/>
              </a:solidFill>
            </a:ln>
          </p:spPr>
        </p:sp>
      </p:grpSp>
      <p:sp>
        <p:nvSpPr>
          <p:cNvPr name="TextBox 14" id="14"/>
          <p:cNvSpPr txBox="true"/>
          <p:nvPr/>
        </p:nvSpPr>
        <p:spPr>
          <a:xfrm rot="0">
            <a:off x="9080351" y="4324721"/>
            <a:ext cx="127298" cy="319087"/>
          </a:xfrm>
          <a:prstGeom prst="rect">
            <a:avLst/>
          </a:prstGeom>
        </p:spPr>
        <p:txBody>
          <a:bodyPr anchor="t" rtlCol="false" tIns="0" lIns="0" bIns="0" rIns="0">
            <a:spAutoFit/>
          </a:bodyPr>
          <a:lstStyle/>
          <a:p>
            <a:pPr algn="ctr">
              <a:lnSpc>
                <a:spcPts val="2437"/>
              </a:lnSpc>
            </a:pPr>
            <a:r>
              <a:rPr lang="en-US" sz="2437" b="true">
                <a:solidFill>
                  <a:srgbClr val="00002E"/>
                </a:solidFill>
                <a:latin typeface="Proxima Nova Bold"/>
                <a:ea typeface="Proxima Nova Bold"/>
                <a:cs typeface="Proxima Nova Bold"/>
                <a:sym typeface="Proxima Nova Bold"/>
              </a:rPr>
              <a:t>1</a:t>
            </a:r>
          </a:p>
        </p:txBody>
      </p:sp>
      <p:sp>
        <p:nvSpPr>
          <p:cNvPr name="TextBox 15" id="15"/>
          <p:cNvSpPr txBox="true"/>
          <p:nvPr/>
        </p:nvSpPr>
        <p:spPr>
          <a:xfrm rot="0">
            <a:off x="4249038" y="4299347"/>
            <a:ext cx="3789462" cy="356235"/>
          </a:xfrm>
          <a:prstGeom prst="rect">
            <a:avLst/>
          </a:prstGeom>
        </p:spPr>
        <p:txBody>
          <a:bodyPr anchor="t" rtlCol="false" tIns="0" lIns="0" bIns="0" rIns="0">
            <a:spAutoFit/>
          </a:bodyPr>
          <a:lstStyle/>
          <a:p>
            <a:pPr algn="r">
              <a:lnSpc>
                <a:spcPts val="2999"/>
              </a:lnSpc>
            </a:pPr>
            <a:r>
              <a:rPr lang="en-US" sz="2399" b="true">
                <a:solidFill>
                  <a:srgbClr val="00002E"/>
                </a:solidFill>
                <a:latin typeface="Proxima Nova Bold"/>
                <a:ea typeface="Proxima Nova Bold"/>
                <a:cs typeface="Proxima Nova Bold"/>
                <a:sym typeface="Proxima Nova Bold"/>
              </a:rPr>
              <a:t>Base Model: EfficientNetB0</a:t>
            </a:r>
          </a:p>
        </p:txBody>
      </p:sp>
      <p:sp>
        <p:nvSpPr>
          <p:cNvPr name="TextBox 16" id="16"/>
          <p:cNvSpPr txBox="true"/>
          <p:nvPr/>
        </p:nvSpPr>
        <p:spPr>
          <a:xfrm rot="0">
            <a:off x="773754" y="4671422"/>
            <a:ext cx="7264746" cy="1206007"/>
          </a:xfrm>
          <a:prstGeom prst="rect">
            <a:avLst/>
          </a:prstGeom>
        </p:spPr>
        <p:txBody>
          <a:bodyPr anchor="t" rtlCol="false" tIns="0" lIns="0" bIns="0" rIns="0">
            <a:spAutoFit/>
          </a:bodyPr>
          <a:lstStyle/>
          <a:p>
            <a:pPr algn="r">
              <a:lnSpc>
                <a:spcPts val="3238"/>
              </a:lnSpc>
            </a:pPr>
            <a:r>
              <a:rPr lang="en-US" sz="1987">
                <a:solidFill>
                  <a:srgbClr val="00002E"/>
                </a:solidFill>
                <a:latin typeface="Proxima Nova"/>
                <a:ea typeface="Proxima Nova"/>
                <a:cs typeface="Proxima Nova"/>
                <a:sym typeface="Proxima Nova"/>
              </a:rPr>
              <a:t>Pretrained on ImageNet dataset, provides robust feature extraction capabilities without requiring millions of training images</a:t>
            </a:r>
          </a:p>
        </p:txBody>
      </p:sp>
      <p:grpSp>
        <p:nvGrpSpPr>
          <p:cNvPr name="Group 17" id="17"/>
          <p:cNvGrpSpPr/>
          <p:nvPr/>
        </p:nvGrpSpPr>
        <p:grpSpPr>
          <a:xfrm rot="0">
            <a:off x="9364113" y="5784352"/>
            <a:ext cx="663178" cy="28575"/>
            <a:chOff x="0" y="0"/>
            <a:chExt cx="884238" cy="38100"/>
          </a:xfrm>
        </p:grpSpPr>
        <p:sp>
          <p:nvSpPr>
            <p:cNvPr name="Freeform 18" id="18"/>
            <p:cNvSpPr/>
            <p:nvPr/>
          </p:nvSpPr>
          <p:spPr>
            <a:xfrm flipH="false" flipV="false" rot="0">
              <a:off x="0" y="0"/>
              <a:ext cx="884301" cy="38100"/>
            </a:xfrm>
            <a:custGeom>
              <a:avLst/>
              <a:gdLst/>
              <a:ahLst/>
              <a:cxnLst/>
              <a:rect r="r" b="b" t="t" l="l"/>
              <a:pathLst>
                <a:path h="38100" w="884301">
                  <a:moveTo>
                    <a:pt x="0" y="19050"/>
                  </a:moveTo>
                  <a:cubicBezTo>
                    <a:pt x="0" y="8509"/>
                    <a:pt x="8509" y="0"/>
                    <a:pt x="19050" y="0"/>
                  </a:cubicBezTo>
                  <a:lnTo>
                    <a:pt x="865251" y="0"/>
                  </a:lnTo>
                  <a:cubicBezTo>
                    <a:pt x="875792" y="0"/>
                    <a:pt x="884301" y="8509"/>
                    <a:pt x="884301" y="19050"/>
                  </a:cubicBezTo>
                  <a:cubicBezTo>
                    <a:pt x="884301" y="29591"/>
                    <a:pt x="875665" y="38100"/>
                    <a:pt x="865251" y="38100"/>
                  </a:cubicBezTo>
                  <a:lnTo>
                    <a:pt x="19050" y="38100"/>
                  </a:lnTo>
                  <a:cubicBezTo>
                    <a:pt x="8509" y="38100"/>
                    <a:pt x="0" y="29591"/>
                    <a:pt x="0" y="19050"/>
                  </a:cubicBezTo>
                  <a:close/>
                </a:path>
              </a:pathLst>
            </a:custGeom>
            <a:solidFill>
              <a:srgbClr val="018CE1"/>
            </a:solidFill>
            <a:ln w="12700">
              <a:solidFill>
                <a:srgbClr val="000000"/>
              </a:solidFill>
            </a:ln>
          </p:spPr>
        </p:sp>
      </p:grpSp>
      <p:grpSp>
        <p:nvGrpSpPr>
          <p:cNvPr name="Group 19" id="19"/>
          <p:cNvGrpSpPr/>
          <p:nvPr/>
        </p:nvGrpSpPr>
        <p:grpSpPr>
          <a:xfrm rot="0">
            <a:off x="8885787" y="5540426"/>
            <a:ext cx="516436" cy="516436"/>
            <a:chOff x="0" y="0"/>
            <a:chExt cx="688581" cy="688581"/>
          </a:xfrm>
        </p:grpSpPr>
        <p:sp>
          <p:nvSpPr>
            <p:cNvPr name="Freeform 20" id="20"/>
            <p:cNvSpPr/>
            <p:nvPr/>
          </p:nvSpPr>
          <p:spPr>
            <a:xfrm flipH="false" flipV="false" rot="0">
              <a:off x="12700" y="12700"/>
              <a:ext cx="663194" cy="663194"/>
            </a:xfrm>
            <a:custGeom>
              <a:avLst/>
              <a:gdLst/>
              <a:ahLst/>
              <a:cxnLst/>
              <a:rect r="r" b="b" t="t" l="l"/>
              <a:pathLst>
                <a:path h="663194" w="663194">
                  <a:moveTo>
                    <a:pt x="0" y="331597"/>
                  </a:moveTo>
                  <a:cubicBezTo>
                    <a:pt x="0" y="148463"/>
                    <a:pt x="148463" y="0"/>
                    <a:pt x="331597" y="0"/>
                  </a:cubicBezTo>
                  <a:cubicBezTo>
                    <a:pt x="514731" y="0"/>
                    <a:pt x="663194" y="148463"/>
                    <a:pt x="663194" y="331597"/>
                  </a:cubicBezTo>
                  <a:cubicBezTo>
                    <a:pt x="663194" y="514731"/>
                    <a:pt x="514731" y="663194"/>
                    <a:pt x="331597" y="663194"/>
                  </a:cubicBezTo>
                  <a:cubicBezTo>
                    <a:pt x="148463" y="663194"/>
                    <a:pt x="0" y="514731"/>
                    <a:pt x="0" y="331597"/>
                  </a:cubicBezTo>
                  <a:close/>
                </a:path>
              </a:pathLst>
            </a:custGeom>
            <a:solidFill>
              <a:srgbClr val="F3F3FF"/>
            </a:solidFill>
            <a:ln w="12700">
              <a:solidFill>
                <a:srgbClr val="000000"/>
              </a:solidFill>
            </a:ln>
          </p:spPr>
        </p:sp>
        <p:sp>
          <p:nvSpPr>
            <p:cNvPr name="Freeform 21" id="21"/>
            <p:cNvSpPr/>
            <p:nvPr/>
          </p:nvSpPr>
          <p:spPr>
            <a:xfrm flipH="false" flipV="false" rot="0">
              <a:off x="0" y="0"/>
              <a:ext cx="688594" cy="688594"/>
            </a:xfrm>
            <a:custGeom>
              <a:avLst/>
              <a:gdLst/>
              <a:ahLst/>
              <a:cxnLst/>
              <a:rect r="r" b="b" t="t" l="l"/>
              <a:pathLst>
                <a:path h="688594" w="688594">
                  <a:moveTo>
                    <a:pt x="0" y="344297"/>
                  </a:moveTo>
                  <a:cubicBezTo>
                    <a:pt x="0" y="154178"/>
                    <a:pt x="154178" y="0"/>
                    <a:pt x="344297" y="0"/>
                  </a:cubicBezTo>
                  <a:cubicBezTo>
                    <a:pt x="348107" y="0"/>
                    <a:pt x="351790" y="1778"/>
                    <a:pt x="354203" y="4826"/>
                  </a:cubicBezTo>
                  <a:lnTo>
                    <a:pt x="344297" y="12700"/>
                  </a:lnTo>
                  <a:lnTo>
                    <a:pt x="344297" y="0"/>
                  </a:lnTo>
                  <a:lnTo>
                    <a:pt x="344297" y="12700"/>
                  </a:lnTo>
                  <a:lnTo>
                    <a:pt x="344297" y="0"/>
                  </a:lnTo>
                  <a:cubicBezTo>
                    <a:pt x="534416" y="0"/>
                    <a:pt x="688594" y="154178"/>
                    <a:pt x="688594" y="344297"/>
                  </a:cubicBezTo>
                  <a:cubicBezTo>
                    <a:pt x="688594" y="349123"/>
                    <a:pt x="685927" y="353568"/>
                    <a:pt x="681609" y="355600"/>
                  </a:cubicBezTo>
                  <a:lnTo>
                    <a:pt x="675894" y="344297"/>
                  </a:lnTo>
                  <a:lnTo>
                    <a:pt x="688594" y="344297"/>
                  </a:lnTo>
                  <a:cubicBezTo>
                    <a:pt x="688594" y="534416"/>
                    <a:pt x="534416" y="688594"/>
                    <a:pt x="344297" y="688594"/>
                  </a:cubicBezTo>
                  <a:lnTo>
                    <a:pt x="344297" y="675894"/>
                  </a:lnTo>
                  <a:lnTo>
                    <a:pt x="344297" y="688594"/>
                  </a:lnTo>
                  <a:cubicBezTo>
                    <a:pt x="154178" y="688594"/>
                    <a:pt x="0" y="534416"/>
                    <a:pt x="0" y="344297"/>
                  </a:cubicBezTo>
                  <a:lnTo>
                    <a:pt x="12700" y="344297"/>
                  </a:lnTo>
                  <a:lnTo>
                    <a:pt x="0" y="344297"/>
                  </a:lnTo>
                  <a:moveTo>
                    <a:pt x="25400" y="344297"/>
                  </a:moveTo>
                  <a:lnTo>
                    <a:pt x="12700" y="344297"/>
                  </a:lnTo>
                  <a:lnTo>
                    <a:pt x="25400" y="344297"/>
                  </a:lnTo>
                  <a:cubicBezTo>
                    <a:pt x="25400" y="520446"/>
                    <a:pt x="168148" y="663194"/>
                    <a:pt x="344297" y="663194"/>
                  </a:cubicBezTo>
                  <a:cubicBezTo>
                    <a:pt x="520446" y="663194"/>
                    <a:pt x="663194" y="520446"/>
                    <a:pt x="663194" y="344297"/>
                  </a:cubicBezTo>
                  <a:cubicBezTo>
                    <a:pt x="663194" y="339471"/>
                    <a:pt x="665861" y="335026"/>
                    <a:pt x="670179" y="332994"/>
                  </a:cubicBezTo>
                  <a:lnTo>
                    <a:pt x="675894" y="344297"/>
                  </a:lnTo>
                  <a:lnTo>
                    <a:pt x="663194" y="344297"/>
                  </a:lnTo>
                  <a:cubicBezTo>
                    <a:pt x="663194" y="168148"/>
                    <a:pt x="520446" y="25400"/>
                    <a:pt x="344297" y="25400"/>
                  </a:cubicBezTo>
                  <a:cubicBezTo>
                    <a:pt x="340487" y="25400"/>
                    <a:pt x="336804" y="23622"/>
                    <a:pt x="334391" y="20574"/>
                  </a:cubicBezTo>
                  <a:lnTo>
                    <a:pt x="344297" y="12700"/>
                  </a:lnTo>
                  <a:lnTo>
                    <a:pt x="344297" y="25400"/>
                  </a:lnTo>
                  <a:cubicBezTo>
                    <a:pt x="168148" y="25400"/>
                    <a:pt x="25400" y="168148"/>
                    <a:pt x="25400" y="344297"/>
                  </a:cubicBezTo>
                  <a:close/>
                </a:path>
              </a:pathLst>
            </a:custGeom>
            <a:solidFill>
              <a:srgbClr val="018CE1"/>
            </a:solidFill>
            <a:ln w="12700">
              <a:solidFill>
                <a:srgbClr val="000000"/>
              </a:solidFill>
            </a:ln>
          </p:spPr>
        </p:sp>
      </p:grpSp>
      <p:sp>
        <p:nvSpPr>
          <p:cNvPr name="TextBox 22" id="22"/>
          <p:cNvSpPr txBox="true"/>
          <p:nvPr/>
        </p:nvSpPr>
        <p:spPr>
          <a:xfrm rot="0">
            <a:off x="9051131" y="5651230"/>
            <a:ext cx="185738" cy="319087"/>
          </a:xfrm>
          <a:prstGeom prst="rect">
            <a:avLst/>
          </a:prstGeom>
        </p:spPr>
        <p:txBody>
          <a:bodyPr anchor="t" rtlCol="false" tIns="0" lIns="0" bIns="0" rIns="0">
            <a:spAutoFit/>
          </a:bodyPr>
          <a:lstStyle/>
          <a:p>
            <a:pPr algn="ctr">
              <a:lnSpc>
                <a:spcPts val="2437"/>
              </a:lnSpc>
            </a:pPr>
            <a:r>
              <a:rPr lang="en-US" sz="2437" b="true">
                <a:solidFill>
                  <a:srgbClr val="00002E"/>
                </a:solidFill>
                <a:latin typeface="Proxima Nova Bold"/>
                <a:ea typeface="Proxima Nova Bold"/>
                <a:cs typeface="Proxima Nova Bold"/>
                <a:sym typeface="Proxima Nova Bold"/>
              </a:rPr>
              <a:t>2</a:t>
            </a:r>
          </a:p>
        </p:txBody>
      </p:sp>
      <p:sp>
        <p:nvSpPr>
          <p:cNvPr name="TextBox 23" id="23"/>
          <p:cNvSpPr txBox="true"/>
          <p:nvPr/>
        </p:nvSpPr>
        <p:spPr>
          <a:xfrm rot="0">
            <a:off x="10249491" y="5625856"/>
            <a:ext cx="3007221" cy="356235"/>
          </a:xfrm>
          <a:prstGeom prst="rect">
            <a:avLst/>
          </a:prstGeom>
        </p:spPr>
        <p:txBody>
          <a:bodyPr anchor="t" rtlCol="false" tIns="0" lIns="0" bIns="0" rIns="0">
            <a:spAutoFit/>
          </a:bodyPr>
          <a:lstStyle/>
          <a:p>
            <a:pPr algn="l">
              <a:lnSpc>
                <a:spcPts val="2999"/>
              </a:lnSpc>
            </a:pPr>
            <a:r>
              <a:rPr lang="en-US" sz="2399" b="true">
                <a:solidFill>
                  <a:srgbClr val="00002E"/>
                </a:solidFill>
                <a:latin typeface="Proxima Nova Bold"/>
                <a:ea typeface="Proxima Nova Bold"/>
                <a:cs typeface="Proxima Nova Bold"/>
                <a:sym typeface="Proxima Nova Bold"/>
              </a:rPr>
              <a:t>Custom Dense Layers</a:t>
            </a:r>
          </a:p>
        </p:txBody>
      </p:sp>
      <p:sp>
        <p:nvSpPr>
          <p:cNvPr name="TextBox 24" id="24"/>
          <p:cNvSpPr txBox="true"/>
          <p:nvPr/>
        </p:nvSpPr>
        <p:spPr>
          <a:xfrm rot="0">
            <a:off x="10249491" y="5997921"/>
            <a:ext cx="7264746" cy="796432"/>
          </a:xfrm>
          <a:prstGeom prst="rect">
            <a:avLst/>
          </a:prstGeom>
        </p:spPr>
        <p:txBody>
          <a:bodyPr anchor="t" rtlCol="false" tIns="0" lIns="0" bIns="0" rIns="0">
            <a:spAutoFit/>
          </a:bodyPr>
          <a:lstStyle/>
          <a:p>
            <a:pPr algn="l">
              <a:lnSpc>
                <a:spcPts val="3238"/>
              </a:lnSpc>
            </a:pPr>
            <a:r>
              <a:rPr lang="en-US" sz="1987">
                <a:solidFill>
                  <a:srgbClr val="00002E"/>
                </a:solidFill>
                <a:latin typeface="Proxima Nova"/>
                <a:ea typeface="Proxima Nova"/>
                <a:cs typeface="Proxima Nova"/>
                <a:sym typeface="Proxima Nova"/>
              </a:rPr>
              <a:t>Additional fully connected layers added to adapt general ImageNet features to specific skin condition patterns</a:t>
            </a:r>
          </a:p>
        </p:txBody>
      </p:sp>
      <p:grpSp>
        <p:nvGrpSpPr>
          <p:cNvPr name="Group 25" id="25"/>
          <p:cNvGrpSpPr/>
          <p:nvPr/>
        </p:nvGrpSpPr>
        <p:grpSpPr>
          <a:xfrm rot="0">
            <a:off x="8260709" y="6927799"/>
            <a:ext cx="663178" cy="28575"/>
            <a:chOff x="0" y="0"/>
            <a:chExt cx="884238" cy="38100"/>
          </a:xfrm>
        </p:grpSpPr>
        <p:sp>
          <p:nvSpPr>
            <p:cNvPr name="Freeform 26" id="26"/>
            <p:cNvSpPr/>
            <p:nvPr/>
          </p:nvSpPr>
          <p:spPr>
            <a:xfrm flipH="false" flipV="false" rot="0">
              <a:off x="0" y="0"/>
              <a:ext cx="884301" cy="38100"/>
            </a:xfrm>
            <a:custGeom>
              <a:avLst/>
              <a:gdLst/>
              <a:ahLst/>
              <a:cxnLst/>
              <a:rect r="r" b="b" t="t" l="l"/>
              <a:pathLst>
                <a:path h="38100" w="884301">
                  <a:moveTo>
                    <a:pt x="0" y="19050"/>
                  </a:moveTo>
                  <a:cubicBezTo>
                    <a:pt x="0" y="8509"/>
                    <a:pt x="8509" y="0"/>
                    <a:pt x="19050" y="0"/>
                  </a:cubicBezTo>
                  <a:lnTo>
                    <a:pt x="865251" y="0"/>
                  </a:lnTo>
                  <a:cubicBezTo>
                    <a:pt x="875792" y="0"/>
                    <a:pt x="884301" y="8509"/>
                    <a:pt x="884301" y="19050"/>
                  </a:cubicBezTo>
                  <a:cubicBezTo>
                    <a:pt x="884301" y="29591"/>
                    <a:pt x="875665" y="38100"/>
                    <a:pt x="865251" y="38100"/>
                  </a:cubicBezTo>
                  <a:lnTo>
                    <a:pt x="19050" y="38100"/>
                  </a:lnTo>
                  <a:cubicBezTo>
                    <a:pt x="8509" y="38100"/>
                    <a:pt x="0" y="29591"/>
                    <a:pt x="0" y="19050"/>
                  </a:cubicBezTo>
                  <a:close/>
                </a:path>
              </a:pathLst>
            </a:custGeom>
            <a:solidFill>
              <a:srgbClr val="DA33BF"/>
            </a:solidFill>
            <a:ln w="12700">
              <a:solidFill>
                <a:srgbClr val="000000"/>
              </a:solidFill>
            </a:ln>
          </p:spPr>
        </p:sp>
      </p:grpSp>
      <p:grpSp>
        <p:nvGrpSpPr>
          <p:cNvPr name="Group 27" id="27"/>
          <p:cNvGrpSpPr/>
          <p:nvPr/>
        </p:nvGrpSpPr>
        <p:grpSpPr>
          <a:xfrm rot="0">
            <a:off x="8885787" y="6683873"/>
            <a:ext cx="516436" cy="516436"/>
            <a:chOff x="0" y="0"/>
            <a:chExt cx="688581" cy="688581"/>
          </a:xfrm>
        </p:grpSpPr>
        <p:sp>
          <p:nvSpPr>
            <p:cNvPr name="Freeform 28" id="28"/>
            <p:cNvSpPr/>
            <p:nvPr/>
          </p:nvSpPr>
          <p:spPr>
            <a:xfrm flipH="false" flipV="false" rot="0">
              <a:off x="12700" y="12700"/>
              <a:ext cx="663194" cy="663194"/>
            </a:xfrm>
            <a:custGeom>
              <a:avLst/>
              <a:gdLst/>
              <a:ahLst/>
              <a:cxnLst/>
              <a:rect r="r" b="b" t="t" l="l"/>
              <a:pathLst>
                <a:path h="663194" w="663194">
                  <a:moveTo>
                    <a:pt x="0" y="331597"/>
                  </a:moveTo>
                  <a:cubicBezTo>
                    <a:pt x="0" y="148463"/>
                    <a:pt x="148463" y="0"/>
                    <a:pt x="331597" y="0"/>
                  </a:cubicBezTo>
                  <a:cubicBezTo>
                    <a:pt x="514731" y="0"/>
                    <a:pt x="663194" y="148463"/>
                    <a:pt x="663194" y="331597"/>
                  </a:cubicBezTo>
                  <a:cubicBezTo>
                    <a:pt x="663194" y="514731"/>
                    <a:pt x="514731" y="663194"/>
                    <a:pt x="331597" y="663194"/>
                  </a:cubicBezTo>
                  <a:cubicBezTo>
                    <a:pt x="148463" y="663194"/>
                    <a:pt x="0" y="514731"/>
                    <a:pt x="0" y="331597"/>
                  </a:cubicBezTo>
                  <a:close/>
                </a:path>
              </a:pathLst>
            </a:custGeom>
            <a:solidFill>
              <a:srgbClr val="F3F3FF"/>
            </a:solidFill>
            <a:ln w="12700">
              <a:solidFill>
                <a:srgbClr val="000000"/>
              </a:solidFill>
            </a:ln>
          </p:spPr>
        </p:sp>
        <p:sp>
          <p:nvSpPr>
            <p:cNvPr name="Freeform 29" id="29"/>
            <p:cNvSpPr/>
            <p:nvPr/>
          </p:nvSpPr>
          <p:spPr>
            <a:xfrm flipH="false" flipV="false" rot="0">
              <a:off x="0" y="0"/>
              <a:ext cx="688594" cy="688594"/>
            </a:xfrm>
            <a:custGeom>
              <a:avLst/>
              <a:gdLst/>
              <a:ahLst/>
              <a:cxnLst/>
              <a:rect r="r" b="b" t="t" l="l"/>
              <a:pathLst>
                <a:path h="688594" w="688594">
                  <a:moveTo>
                    <a:pt x="0" y="344297"/>
                  </a:moveTo>
                  <a:cubicBezTo>
                    <a:pt x="0" y="154178"/>
                    <a:pt x="154178" y="0"/>
                    <a:pt x="344297" y="0"/>
                  </a:cubicBezTo>
                  <a:cubicBezTo>
                    <a:pt x="348107" y="0"/>
                    <a:pt x="351790" y="1778"/>
                    <a:pt x="354203" y="4826"/>
                  </a:cubicBezTo>
                  <a:lnTo>
                    <a:pt x="344297" y="12700"/>
                  </a:lnTo>
                  <a:lnTo>
                    <a:pt x="344297" y="0"/>
                  </a:lnTo>
                  <a:lnTo>
                    <a:pt x="344297" y="12700"/>
                  </a:lnTo>
                  <a:lnTo>
                    <a:pt x="344297" y="0"/>
                  </a:lnTo>
                  <a:cubicBezTo>
                    <a:pt x="534416" y="0"/>
                    <a:pt x="688594" y="154178"/>
                    <a:pt x="688594" y="344297"/>
                  </a:cubicBezTo>
                  <a:cubicBezTo>
                    <a:pt x="688594" y="349123"/>
                    <a:pt x="685927" y="353568"/>
                    <a:pt x="681609" y="355600"/>
                  </a:cubicBezTo>
                  <a:lnTo>
                    <a:pt x="675894" y="344297"/>
                  </a:lnTo>
                  <a:lnTo>
                    <a:pt x="688594" y="344297"/>
                  </a:lnTo>
                  <a:cubicBezTo>
                    <a:pt x="688594" y="534416"/>
                    <a:pt x="534416" y="688594"/>
                    <a:pt x="344297" y="688594"/>
                  </a:cubicBezTo>
                  <a:lnTo>
                    <a:pt x="344297" y="675894"/>
                  </a:lnTo>
                  <a:lnTo>
                    <a:pt x="344297" y="688594"/>
                  </a:lnTo>
                  <a:cubicBezTo>
                    <a:pt x="154178" y="688594"/>
                    <a:pt x="0" y="534416"/>
                    <a:pt x="0" y="344297"/>
                  </a:cubicBezTo>
                  <a:lnTo>
                    <a:pt x="12700" y="344297"/>
                  </a:lnTo>
                  <a:lnTo>
                    <a:pt x="0" y="344297"/>
                  </a:lnTo>
                  <a:moveTo>
                    <a:pt x="25400" y="344297"/>
                  </a:moveTo>
                  <a:lnTo>
                    <a:pt x="12700" y="344297"/>
                  </a:lnTo>
                  <a:lnTo>
                    <a:pt x="25400" y="344297"/>
                  </a:lnTo>
                  <a:cubicBezTo>
                    <a:pt x="25400" y="520446"/>
                    <a:pt x="168148" y="663194"/>
                    <a:pt x="344297" y="663194"/>
                  </a:cubicBezTo>
                  <a:cubicBezTo>
                    <a:pt x="520446" y="663194"/>
                    <a:pt x="663194" y="520446"/>
                    <a:pt x="663194" y="344297"/>
                  </a:cubicBezTo>
                  <a:cubicBezTo>
                    <a:pt x="663194" y="339471"/>
                    <a:pt x="665861" y="335026"/>
                    <a:pt x="670179" y="332994"/>
                  </a:cubicBezTo>
                  <a:lnTo>
                    <a:pt x="675894" y="344297"/>
                  </a:lnTo>
                  <a:lnTo>
                    <a:pt x="663194" y="344297"/>
                  </a:lnTo>
                  <a:cubicBezTo>
                    <a:pt x="663194" y="168148"/>
                    <a:pt x="520446" y="25400"/>
                    <a:pt x="344297" y="25400"/>
                  </a:cubicBezTo>
                  <a:cubicBezTo>
                    <a:pt x="340487" y="25400"/>
                    <a:pt x="336804" y="23622"/>
                    <a:pt x="334391" y="20574"/>
                  </a:cubicBezTo>
                  <a:lnTo>
                    <a:pt x="344297" y="12700"/>
                  </a:lnTo>
                  <a:lnTo>
                    <a:pt x="344297" y="25400"/>
                  </a:lnTo>
                  <a:cubicBezTo>
                    <a:pt x="168148" y="25400"/>
                    <a:pt x="25400" y="168148"/>
                    <a:pt x="25400" y="344297"/>
                  </a:cubicBezTo>
                  <a:close/>
                </a:path>
              </a:pathLst>
            </a:custGeom>
            <a:solidFill>
              <a:srgbClr val="DA33BF"/>
            </a:solidFill>
            <a:ln w="12700">
              <a:solidFill>
                <a:srgbClr val="000000"/>
              </a:solidFill>
            </a:ln>
          </p:spPr>
        </p:sp>
      </p:grpSp>
      <p:sp>
        <p:nvSpPr>
          <p:cNvPr name="TextBox 30" id="30"/>
          <p:cNvSpPr txBox="true"/>
          <p:nvPr/>
        </p:nvSpPr>
        <p:spPr>
          <a:xfrm rot="0">
            <a:off x="9053116" y="6794678"/>
            <a:ext cx="181769" cy="319087"/>
          </a:xfrm>
          <a:prstGeom prst="rect">
            <a:avLst/>
          </a:prstGeom>
        </p:spPr>
        <p:txBody>
          <a:bodyPr anchor="t" rtlCol="false" tIns="0" lIns="0" bIns="0" rIns="0">
            <a:spAutoFit/>
          </a:bodyPr>
          <a:lstStyle/>
          <a:p>
            <a:pPr algn="ctr">
              <a:lnSpc>
                <a:spcPts val="2437"/>
              </a:lnSpc>
            </a:pPr>
            <a:r>
              <a:rPr lang="en-US" sz="2437" b="true">
                <a:solidFill>
                  <a:srgbClr val="00002E"/>
                </a:solidFill>
                <a:latin typeface="Proxima Nova Bold"/>
                <a:ea typeface="Proxima Nova Bold"/>
                <a:cs typeface="Proxima Nova Bold"/>
                <a:sym typeface="Proxima Nova Bold"/>
              </a:rPr>
              <a:t>3</a:t>
            </a:r>
          </a:p>
        </p:txBody>
      </p:sp>
      <p:sp>
        <p:nvSpPr>
          <p:cNvPr name="TextBox 31" id="31"/>
          <p:cNvSpPr txBox="true"/>
          <p:nvPr/>
        </p:nvSpPr>
        <p:spPr>
          <a:xfrm rot="0">
            <a:off x="4832950" y="6769303"/>
            <a:ext cx="3205560" cy="356235"/>
          </a:xfrm>
          <a:prstGeom prst="rect">
            <a:avLst/>
          </a:prstGeom>
        </p:spPr>
        <p:txBody>
          <a:bodyPr anchor="t" rtlCol="false" tIns="0" lIns="0" bIns="0" rIns="0">
            <a:spAutoFit/>
          </a:bodyPr>
          <a:lstStyle/>
          <a:p>
            <a:pPr algn="r">
              <a:lnSpc>
                <a:spcPts val="2999"/>
              </a:lnSpc>
            </a:pPr>
            <a:r>
              <a:rPr lang="en-US" sz="2399" b="true">
                <a:solidFill>
                  <a:srgbClr val="00002E"/>
                </a:solidFill>
                <a:latin typeface="Proxima Nova Bold"/>
                <a:ea typeface="Proxima Nova Bold"/>
                <a:cs typeface="Proxima Nova Bold"/>
                <a:sym typeface="Proxima Nova Bold"/>
              </a:rPr>
              <a:t>Dropout Regularization</a:t>
            </a:r>
          </a:p>
        </p:txBody>
      </p:sp>
      <p:sp>
        <p:nvSpPr>
          <p:cNvPr name="TextBox 32" id="32"/>
          <p:cNvSpPr txBox="true"/>
          <p:nvPr/>
        </p:nvSpPr>
        <p:spPr>
          <a:xfrm rot="0">
            <a:off x="773754" y="7141369"/>
            <a:ext cx="7264746" cy="796432"/>
          </a:xfrm>
          <a:prstGeom prst="rect">
            <a:avLst/>
          </a:prstGeom>
        </p:spPr>
        <p:txBody>
          <a:bodyPr anchor="t" rtlCol="false" tIns="0" lIns="0" bIns="0" rIns="0">
            <a:spAutoFit/>
          </a:bodyPr>
          <a:lstStyle/>
          <a:p>
            <a:pPr algn="r">
              <a:lnSpc>
                <a:spcPts val="3238"/>
              </a:lnSpc>
            </a:pPr>
            <a:r>
              <a:rPr lang="en-US" sz="1987">
                <a:solidFill>
                  <a:srgbClr val="00002E"/>
                </a:solidFill>
                <a:latin typeface="Proxima Nova"/>
                <a:ea typeface="Proxima Nova"/>
                <a:cs typeface="Proxima Nova"/>
                <a:sym typeface="Proxima Nova"/>
              </a:rPr>
              <a:t>Dropout layers strategically placed to prevent overfitting by randomly deactivating neurons during training</a:t>
            </a:r>
          </a:p>
        </p:txBody>
      </p:sp>
      <p:grpSp>
        <p:nvGrpSpPr>
          <p:cNvPr name="Group 33" id="33"/>
          <p:cNvGrpSpPr/>
          <p:nvPr/>
        </p:nvGrpSpPr>
        <p:grpSpPr>
          <a:xfrm rot="0">
            <a:off x="9364113" y="8071247"/>
            <a:ext cx="663178" cy="28575"/>
            <a:chOff x="0" y="0"/>
            <a:chExt cx="884238" cy="38100"/>
          </a:xfrm>
        </p:grpSpPr>
        <p:sp>
          <p:nvSpPr>
            <p:cNvPr name="Freeform 34" id="34"/>
            <p:cNvSpPr/>
            <p:nvPr/>
          </p:nvSpPr>
          <p:spPr>
            <a:xfrm flipH="false" flipV="false" rot="0">
              <a:off x="0" y="0"/>
              <a:ext cx="884301" cy="38100"/>
            </a:xfrm>
            <a:custGeom>
              <a:avLst/>
              <a:gdLst/>
              <a:ahLst/>
              <a:cxnLst/>
              <a:rect r="r" b="b" t="t" l="l"/>
              <a:pathLst>
                <a:path h="38100" w="884301">
                  <a:moveTo>
                    <a:pt x="0" y="19050"/>
                  </a:moveTo>
                  <a:cubicBezTo>
                    <a:pt x="0" y="8509"/>
                    <a:pt x="8509" y="0"/>
                    <a:pt x="19050" y="0"/>
                  </a:cubicBezTo>
                  <a:lnTo>
                    <a:pt x="865251" y="0"/>
                  </a:lnTo>
                  <a:cubicBezTo>
                    <a:pt x="875792" y="0"/>
                    <a:pt x="884301" y="8509"/>
                    <a:pt x="884301" y="19050"/>
                  </a:cubicBezTo>
                  <a:cubicBezTo>
                    <a:pt x="884301" y="29591"/>
                    <a:pt x="875665" y="38100"/>
                    <a:pt x="865251" y="38100"/>
                  </a:cubicBezTo>
                  <a:lnTo>
                    <a:pt x="19050" y="38100"/>
                  </a:lnTo>
                  <a:cubicBezTo>
                    <a:pt x="8509" y="38100"/>
                    <a:pt x="0" y="29591"/>
                    <a:pt x="0" y="19050"/>
                  </a:cubicBezTo>
                  <a:close/>
                </a:path>
              </a:pathLst>
            </a:custGeom>
            <a:solidFill>
              <a:srgbClr val="2D4DF2"/>
            </a:solidFill>
            <a:ln w="12700">
              <a:solidFill>
                <a:srgbClr val="000000"/>
              </a:solidFill>
            </a:ln>
          </p:spPr>
        </p:sp>
      </p:grpSp>
      <p:grpSp>
        <p:nvGrpSpPr>
          <p:cNvPr name="Group 35" id="35"/>
          <p:cNvGrpSpPr/>
          <p:nvPr/>
        </p:nvGrpSpPr>
        <p:grpSpPr>
          <a:xfrm rot="0">
            <a:off x="8885787" y="7827321"/>
            <a:ext cx="516436" cy="516436"/>
            <a:chOff x="0" y="0"/>
            <a:chExt cx="688581" cy="688581"/>
          </a:xfrm>
        </p:grpSpPr>
        <p:sp>
          <p:nvSpPr>
            <p:cNvPr name="Freeform 36" id="36"/>
            <p:cNvSpPr/>
            <p:nvPr/>
          </p:nvSpPr>
          <p:spPr>
            <a:xfrm flipH="false" flipV="false" rot="0">
              <a:off x="12700" y="12700"/>
              <a:ext cx="663194" cy="663194"/>
            </a:xfrm>
            <a:custGeom>
              <a:avLst/>
              <a:gdLst/>
              <a:ahLst/>
              <a:cxnLst/>
              <a:rect r="r" b="b" t="t" l="l"/>
              <a:pathLst>
                <a:path h="663194" w="663194">
                  <a:moveTo>
                    <a:pt x="0" y="331597"/>
                  </a:moveTo>
                  <a:cubicBezTo>
                    <a:pt x="0" y="148463"/>
                    <a:pt x="148463" y="0"/>
                    <a:pt x="331597" y="0"/>
                  </a:cubicBezTo>
                  <a:cubicBezTo>
                    <a:pt x="514731" y="0"/>
                    <a:pt x="663194" y="148463"/>
                    <a:pt x="663194" y="331597"/>
                  </a:cubicBezTo>
                  <a:cubicBezTo>
                    <a:pt x="663194" y="514731"/>
                    <a:pt x="514731" y="663194"/>
                    <a:pt x="331597" y="663194"/>
                  </a:cubicBezTo>
                  <a:cubicBezTo>
                    <a:pt x="148463" y="663194"/>
                    <a:pt x="0" y="514731"/>
                    <a:pt x="0" y="331597"/>
                  </a:cubicBezTo>
                  <a:close/>
                </a:path>
              </a:pathLst>
            </a:custGeom>
            <a:solidFill>
              <a:srgbClr val="F3F3FF"/>
            </a:solidFill>
            <a:ln w="12700">
              <a:solidFill>
                <a:srgbClr val="000000"/>
              </a:solidFill>
            </a:ln>
          </p:spPr>
        </p:sp>
        <p:sp>
          <p:nvSpPr>
            <p:cNvPr name="Freeform 37" id="37"/>
            <p:cNvSpPr/>
            <p:nvPr/>
          </p:nvSpPr>
          <p:spPr>
            <a:xfrm flipH="false" flipV="false" rot="0">
              <a:off x="0" y="0"/>
              <a:ext cx="688594" cy="688594"/>
            </a:xfrm>
            <a:custGeom>
              <a:avLst/>
              <a:gdLst/>
              <a:ahLst/>
              <a:cxnLst/>
              <a:rect r="r" b="b" t="t" l="l"/>
              <a:pathLst>
                <a:path h="688594" w="688594">
                  <a:moveTo>
                    <a:pt x="0" y="344297"/>
                  </a:moveTo>
                  <a:cubicBezTo>
                    <a:pt x="0" y="154178"/>
                    <a:pt x="154178" y="0"/>
                    <a:pt x="344297" y="0"/>
                  </a:cubicBezTo>
                  <a:cubicBezTo>
                    <a:pt x="348107" y="0"/>
                    <a:pt x="351790" y="1778"/>
                    <a:pt x="354203" y="4826"/>
                  </a:cubicBezTo>
                  <a:lnTo>
                    <a:pt x="344297" y="12700"/>
                  </a:lnTo>
                  <a:lnTo>
                    <a:pt x="344297" y="0"/>
                  </a:lnTo>
                  <a:lnTo>
                    <a:pt x="344297" y="12700"/>
                  </a:lnTo>
                  <a:lnTo>
                    <a:pt x="344297" y="0"/>
                  </a:lnTo>
                  <a:cubicBezTo>
                    <a:pt x="534416" y="0"/>
                    <a:pt x="688594" y="154178"/>
                    <a:pt x="688594" y="344297"/>
                  </a:cubicBezTo>
                  <a:cubicBezTo>
                    <a:pt x="688594" y="349123"/>
                    <a:pt x="685927" y="353568"/>
                    <a:pt x="681609" y="355600"/>
                  </a:cubicBezTo>
                  <a:lnTo>
                    <a:pt x="675894" y="344297"/>
                  </a:lnTo>
                  <a:lnTo>
                    <a:pt x="688594" y="344297"/>
                  </a:lnTo>
                  <a:cubicBezTo>
                    <a:pt x="688594" y="534416"/>
                    <a:pt x="534416" y="688594"/>
                    <a:pt x="344297" y="688594"/>
                  </a:cubicBezTo>
                  <a:lnTo>
                    <a:pt x="344297" y="675894"/>
                  </a:lnTo>
                  <a:lnTo>
                    <a:pt x="344297" y="688594"/>
                  </a:lnTo>
                  <a:cubicBezTo>
                    <a:pt x="154178" y="688594"/>
                    <a:pt x="0" y="534416"/>
                    <a:pt x="0" y="344297"/>
                  </a:cubicBezTo>
                  <a:lnTo>
                    <a:pt x="12700" y="344297"/>
                  </a:lnTo>
                  <a:lnTo>
                    <a:pt x="0" y="344297"/>
                  </a:lnTo>
                  <a:moveTo>
                    <a:pt x="25400" y="344297"/>
                  </a:moveTo>
                  <a:lnTo>
                    <a:pt x="12700" y="344297"/>
                  </a:lnTo>
                  <a:lnTo>
                    <a:pt x="25400" y="344297"/>
                  </a:lnTo>
                  <a:cubicBezTo>
                    <a:pt x="25400" y="520446"/>
                    <a:pt x="168148" y="663194"/>
                    <a:pt x="344297" y="663194"/>
                  </a:cubicBezTo>
                  <a:cubicBezTo>
                    <a:pt x="520446" y="663194"/>
                    <a:pt x="663194" y="520446"/>
                    <a:pt x="663194" y="344297"/>
                  </a:cubicBezTo>
                  <a:cubicBezTo>
                    <a:pt x="663194" y="339471"/>
                    <a:pt x="665861" y="335026"/>
                    <a:pt x="670179" y="332994"/>
                  </a:cubicBezTo>
                  <a:lnTo>
                    <a:pt x="675894" y="344297"/>
                  </a:lnTo>
                  <a:lnTo>
                    <a:pt x="663194" y="344297"/>
                  </a:lnTo>
                  <a:cubicBezTo>
                    <a:pt x="663194" y="168148"/>
                    <a:pt x="520446" y="25400"/>
                    <a:pt x="344297" y="25400"/>
                  </a:cubicBezTo>
                  <a:cubicBezTo>
                    <a:pt x="340487" y="25400"/>
                    <a:pt x="336804" y="23622"/>
                    <a:pt x="334391" y="20574"/>
                  </a:cubicBezTo>
                  <a:lnTo>
                    <a:pt x="344297" y="12700"/>
                  </a:lnTo>
                  <a:lnTo>
                    <a:pt x="344297" y="25400"/>
                  </a:lnTo>
                  <a:cubicBezTo>
                    <a:pt x="168148" y="25400"/>
                    <a:pt x="25400" y="168148"/>
                    <a:pt x="25400" y="344297"/>
                  </a:cubicBezTo>
                  <a:close/>
                </a:path>
              </a:pathLst>
            </a:custGeom>
            <a:solidFill>
              <a:srgbClr val="2D4DF2"/>
            </a:solidFill>
            <a:ln w="12700">
              <a:solidFill>
                <a:srgbClr val="000000"/>
              </a:solidFill>
            </a:ln>
          </p:spPr>
        </p:sp>
      </p:grpSp>
      <p:sp>
        <p:nvSpPr>
          <p:cNvPr name="TextBox 38" id="38"/>
          <p:cNvSpPr txBox="true"/>
          <p:nvPr/>
        </p:nvSpPr>
        <p:spPr>
          <a:xfrm rot="0">
            <a:off x="9051578" y="7938116"/>
            <a:ext cx="184845" cy="319087"/>
          </a:xfrm>
          <a:prstGeom prst="rect">
            <a:avLst/>
          </a:prstGeom>
        </p:spPr>
        <p:txBody>
          <a:bodyPr anchor="t" rtlCol="false" tIns="0" lIns="0" bIns="0" rIns="0">
            <a:spAutoFit/>
          </a:bodyPr>
          <a:lstStyle/>
          <a:p>
            <a:pPr algn="ctr">
              <a:lnSpc>
                <a:spcPts val="2437"/>
              </a:lnSpc>
            </a:pPr>
            <a:r>
              <a:rPr lang="en-US" sz="2437" b="true">
                <a:solidFill>
                  <a:srgbClr val="00002E"/>
                </a:solidFill>
                <a:latin typeface="Proxima Nova Bold"/>
                <a:ea typeface="Proxima Nova Bold"/>
                <a:cs typeface="Proxima Nova Bold"/>
                <a:sym typeface="Proxima Nova Bold"/>
              </a:rPr>
              <a:t>4</a:t>
            </a:r>
          </a:p>
        </p:txBody>
      </p:sp>
      <p:sp>
        <p:nvSpPr>
          <p:cNvPr name="TextBox 39" id="39"/>
          <p:cNvSpPr txBox="true"/>
          <p:nvPr/>
        </p:nvSpPr>
        <p:spPr>
          <a:xfrm rot="0">
            <a:off x="10249491" y="7912741"/>
            <a:ext cx="3024882" cy="356235"/>
          </a:xfrm>
          <a:prstGeom prst="rect">
            <a:avLst/>
          </a:prstGeom>
        </p:spPr>
        <p:txBody>
          <a:bodyPr anchor="t" rtlCol="false" tIns="0" lIns="0" bIns="0" rIns="0">
            <a:spAutoFit/>
          </a:bodyPr>
          <a:lstStyle/>
          <a:p>
            <a:pPr algn="l">
              <a:lnSpc>
                <a:spcPts val="2999"/>
              </a:lnSpc>
            </a:pPr>
            <a:r>
              <a:rPr lang="en-US" sz="2399" b="true">
                <a:solidFill>
                  <a:srgbClr val="00002E"/>
                </a:solidFill>
                <a:latin typeface="Proxima Nova Bold"/>
                <a:ea typeface="Proxima Nova Bold"/>
                <a:cs typeface="Proxima Nova Bold"/>
                <a:sym typeface="Proxima Nova Bold"/>
              </a:rPr>
              <a:t>Softmax Output Layer</a:t>
            </a:r>
          </a:p>
        </p:txBody>
      </p:sp>
      <p:sp>
        <p:nvSpPr>
          <p:cNvPr name="TextBox 40" id="40"/>
          <p:cNvSpPr txBox="true"/>
          <p:nvPr/>
        </p:nvSpPr>
        <p:spPr>
          <a:xfrm rot="0">
            <a:off x="10249491" y="8284816"/>
            <a:ext cx="7264746" cy="796432"/>
          </a:xfrm>
          <a:prstGeom prst="rect">
            <a:avLst/>
          </a:prstGeom>
        </p:spPr>
        <p:txBody>
          <a:bodyPr anchor="t" rtlCol="false" tIns="0" lIns="0" bIns="0" rIns="0">
            <a:spAutoFit/>
          </a:bodyPr>
          <a:lstStyle/>
          <a:p>
            <a:pPr algn="l">
              <a:lnSpc>
                <a:spcPts val="3238"/>
              </a:lnSpc>
            </a:pPr>
            <a:r>
              <a:rPr lang="en-US" sz="1987">
                <a:solidFill>
                  <a:srgbClr val="00002E"/>
                </a:solidFill>
                <a:latin typeface="Proxima Nova"/>
                <a:ea typeface="Proxima Nova"/>
                <a:cs typeface="Proxima Nova"/>
                <a:sym typeface="Proxima Nova"/>
              </a:rPr>
              <a:t>Final layer with 4 neurons produces probability distribution across Clear Skin, Wrinkles, Dark Spots, and Puffy Eyes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3F3FF">
                <a:alpha val="56078"/>
              </a:srgbClr>
            </a:solidFill>
            <a:ln w="12700">
              <a:solidFill>
                <a:srgbClr val="000000"/>
              </a:solidFill>
            </a:ln>
          </p:spPr>
        </p:sp>
      </p:grpSp>
      <p:sp>
        <p:nvSpPr>
          <p:cNvPr name="TextBox 5" id="5"/>
          <p:cNvSpPr txBox="true"/>
          <p:nvPr/>
        </p:nvSpPr>
        <p:spPr>
          <a:xfrm rot="0">
            <a:off x="895645" y="695477"/>
            <a:ext cx="11604328" cy="732473"/>
          </a:xfrm>
          <a:prstGeom prst="rect">
            <a:avLst/>
          </a:prstGeom>
        </p:spPr>
        <p:txBody>
          <a:bodyPr anchor="t" rtlCol="false" tIns="0" lIns="0" bIns="0" rIns="0">
            <a:spAutoFit/>
          </a:bodyPr>
          <a:lstStyle/>
          <a:p>
            <a:pPr algn="l">
              <a:lnSpc>
                <a:spcPts val="5812"/>
              </a:lnSpc>
            </a:pPr>
            <a:r>
              <a:rPr lang="en-US" b="true" sz="4649">
                <a:solidFill>
                  <a:srgbClr val="00002E"/>
                </a:solidFill>
                <a:latin typeface="Proxima Nova Bold"/>
                <a:ea typeface="Proxima Nova Bold"/>
                <a:cs typeface="Proxima Nova Bold"/>
                <a:sym typeface="Proxima Nova Bold"/>
              </a:rPr>
              <a:t>TRAINING &amp; PERFORMANCE EVALUATION</a:t>
            </a:r>
          </a:p>
        </p:txBody>
      </p:sp>
      <p:sp>
        <p:nvSpPr>
          <p:cNvPr name="TextBox 6" id="6"/>
          <p:cNvSpPr txBox="true"/>
          <p:nvPr/>
        </p:nvSpPr>
        <p:spPr>
          <a:xfrm rot="0">
            <a:off x="895645" y="1946824"/>
            <a:ext cx="3909814" cy="468771"/>
          </a:xfrm>
          <a:prstGeom prst="rect">
            <a:avLst/>
          </a:prstGeom>
        </p:spPr>
        <p:txBody>
          <a:bodyPr anchor="t" rtlCol="false" tIns="0" lIns="0" bIns="0" rIns="0">
            <a:spAutoFit/>
          </a:bodyPr>
          <a:lstStyle/>
          <a:p>
            <a:pPr algn="l">
              <a:lnSpc>
                <a:spcPts val="3748"/>
              </a:lnSpc>
            </a:pPr>
            <a:r>
              <a:rPr lang="en-US" sz="3012" b="true">
                <a:solidFill>
                  <a:srgbClr val="00002E"/>
                </a:solidFill>
                <a:latin typeface="Proxima Nova Bold"/>
                <a:ea typeface="Proxima Nova Bold"/>
                <a:cs typeface="Proxima Nova Bold"/>
                <a:sym typeface="Proxima Nova Bold"/>
              </a:rPr>
              <a:t>Training Configuration</a:t>
            </a:r>
          </a:p>
        </p:txBody>
      </p:sp>
      <p:grpSp>
        <p:nvGrpSpPr>
          <p:cNvPr name="Group 7" id="7"/>
          <p:cNvGrpSpPr/>
          <p:nvPr/>
        </p:nvGrpSpPr>
        <p:grpSpPr>
          <a:xfrm rot="0">
            <a:off x="881358" y="2690812"/>
            <a:ext cx="7964834" cy="2048027"/>
            <a:chOff x="0" y="0"/>
            <a:chExt cx="10619778" cy="2730703"/>
          </a:xfrm>
        </p:grpSpPr>
        <p:sp>
          <p:nvSpPr>
            <p:cNvPr name="Freeform 8" id="8"/>
            <p:cNvSpPr/>
            <p:nvPr/>
          </p:nvSpPr>
          <p:spPr>
            <a:xfrm flipH="false" flipV="false" rot="0">
              <a:off x="19050" y="19050"/>
              <a:ext cx="10581640" cy="2692654"/>
            </a:xfrm>
            <a:custGeom>
              <a:avLst/>
              <a:gdLst/>
              <a:ahLst/>
              <a:cxnLst/>
              <a:rect r="r" b="b" t="t" l="l"/>
              <a:pathLst>
                <a:path h="2692654" w="10581640">
                  <a:moveTo>
                    <a:pt x="0" y="511810"/>
                  </a:moveTo>
                  <a:cubicBezTo>
                    <a:pt x="0" y="229108"/>
                    <a:pt x="231521" y="0"/>
                    <a:pt x="517144" y="0"/>
                  </a:cubicBezTo>
                  <a:lnTo>
                    <a:pt x="10064496" y="0"/>
                  </a:lnTo>
                  <a:cubicBezTo>
                    <a:pt x="10350119" y="0"/>
                    <a:pt x="10581640" y="229108"/>
                    <a:pt x="10581640" y="511810"/>
                  </a:cubicBezTo>
                  <a:lnTo>
                    <a:pt x="10581640" y="2180844"/>
                  </a:lnTo>
                  <a:cubicBezTo>
                    <a:pt x="10581640" y="2463546"/>
                    <a:pt x="10350119" y="2692654"/>
                    <a:pt x="10064496" y="2692654"/>
                  </a:cubicBezTo>
                  <a:lnTo>
                    <a:pt x="517144" y="2692654"/>
                  </a:lnTo>
                  <a:cubicBezTo>
                    <a:pt x="231521" y="2692654"/>
                    <a:pt x="0" y="2463546"/>
                    <a:pt x="0" y="2180844"/>
                  </a:cubicBezTo>
                  <a:close/>
                </a:path>
              </a:pathLst>
            </a:custGeom>
            <a:solidFill>
              <a:srgbClr val="F3F3FF">
                <a:alpha val="56078"/>
              </a:srgbClr>
            </a:solidFill>
            <a:ln w="12700">
              <a:solidFill>
                <a:srgbClr val="000000"/>
              </a:solidFill>
            </a:ln>
          </p:spPr>
        </p:sp>
        <p:sp>
          <p:nvSpPr>
            <p:cNvPr name="Freeform 9" id="9"/>
            <p:cNvSpPr/>
            <p:nvPr/>
          </p:nvSpPr>
          <p:spPr>
            <a:xfrm flipH="false" flipV="false" rot="0">
              <a:off x="0" y="0"/>
              <a:ext cx="10619740" cy="2730754"/>
            </a:xfrm>
            <a:custGeom>
              <a:avLst/>
              <a:gdLst/>
              <a:ahLst/>
              <a:cxnLst/>
              <a:rect r="r" b="b" t="t" l="l"/>
              <a:pathLst>
                <a:path h="2730754" w="10619740">
                  <a:moveTo>
                    <a:pt x="0" y="530860"/>
                  </a:moveTo>
                  <a:cubicBezTo>
                    <a:pt x="0" y="237490"/>
                    <a:pt x="240284" y="0"/>
                    <a:pt x="536194" y="0"/>
                  </a:cubicBezTo>
                  <a:lnTo>
                    <a:pt x="10083546" y="0"/>
                  </a:lnTo>
                  <a:lnTo>
                    <a:pt x="10083546" y="19050"/>
                  </a:lnTo>
                  <a:lnTo>
                    <a:pt x="10083546" y="0"/>
                  </a:lnTo>
                  <a:cubicBezTo>
                    <a:pt x="10379456" y="0"/>
                    <a:pt x="10619740" y="237490"/>
                    <a:pt x="10619740" y="530860"/>
                  </a:cubicBezTo>
                  <a:lnTo>
                    <a:pt x="10600690" y="530860"/>
                  </a:lnTo>
                  <a:lnTo>
                    <a:pt x="10619740" y="530860"/>
                  </a:lnTo>
                  <a:lnTo>
                    <a:pt x="10619740" y="2199894"/>
                  </a:lnTo>
                  <a:lnTo>
                    <a:pt x="10600690" y="2199894"/>
                  </a:lnTo>
                  <a:lnTo>
                    <a:pt x="10619740" y="2199894"/>
                  </a:lnTo>
                  <a:cubicBezTo>
                    <a:pt x="10619740" y="2493264"/>
                    <a:pt x="10379456" y="2730754"/>
                    <a:pt x="10083546" y="2730754"/>
                  </a:cubicBezTo>
                  <a:lnTo>
                    <a:pt x="10083546" y="2711704"/>
                  </a:lnTo>
                  <a:lnTo>
                    <a:pt x="10083546" y="2730754"/>
                  </a:lnTo>
                  <a:lnTo>
                    <a:pt x="536194" y="2730754"/>
                  </a:lnTo>
                  <a:lnTo>
                    <a:pt x="536194" y="2711704"/>
                  </a:lnTo>
                  <a:lnTo>
                    <a:pt x="536194" y="2730754"/>
                  </a:lnTo>
                  <a:cubicBezTo>
                    <a:pt x="240284" y="2730754"/>
                    <a:pt x="0" y="2493264"/>
                    <a:pt x="0" y="2199894"/>
                  </a:cubicBezTo>
                  <a:lnTo>
                    <a:pt x="0" y="530860"/>
                  </a:lnTo>
                  <a:lnTo>
                    <a:pt x="19050" y="530860"/>
                  </a:lnTo>
                  <a:lnTo>
                    <a:pt x="0" y="530860"/>
                  </a:lnTo>
                  <a:moveTo>
                    <a:pt x="38100" y="530860"/>
                  </a:moveTo>
                  <a:lnTo>
                    <a:pt x="38100" y="2199894"/>
                  </a:lnTo>
                  <a:lnTo>
                    <a:pt x="19050" y="2199894"/>
                  </a:lnTo>
                  <a:lnTo>
                    <a:pt x="38100" y="2199894"/>
                  </a:lnTo>
                  <a:cubicBezTo>
                    <a:pt x="38100" y="2471801"/>
                    <a:pt x="260985" y="2692654"/>
                    <a:pt x="536194" y="2692654"/>
                  </a:cubicBezTo>
                  <a:lnTo>
                    <a:pt x="10083546" y="2692654"/>
                  </a:lnTo>
                  <a:cubicBezTo>
                    <a:pt x="10358882" y="2692654"/>
                    <a:pt x="10581640" y="2471801"/>
                    <a:pt x="10581640" y="2199894"/>
                  </a:cubicBezTo>
                  <a:lnTo>
                    <a:pt x="10581640" y="530860"/>
                  </a:lnTo>
                  <a:cubicBezTo>
                    <a:pt x="10581640" y="258953"/>
                    <a:pt x="10358882" y="38100"/>
                    <a:pt x="10083546" y="38100"/>
                  </a:cubicBezTo>
                  <a:lnTo>
                    <a:pt x="536194" y="38100"/>
                  </a:lnTo>
                  <a:lnTo>
                    <a:pt x="536194" y="19050"/>
                  </a:lnTo>
                  <a:lnTo>
                    <a:pt x="536194" y="38100"/>
                  </a:lnTo>
                  <a:cubicBezTo>
                    <a:pt x="260985" y="38100"/>
                    <a:pt x="38100" y="258953"/>
                    <a:pt x="38100" y="530860"/>
                  </a:cubicBezTo>
                  <a:close/>
                </a:path>
              </a:pathLst>
            </a:custGeom>
            <a:solidFill>
              <a:srgbClr val="2D4DF2"/>
            </a:solidFill>
            <a:ln w="12700">
              <a:solidFill>
                <a:srgbClr val="000000"/>
              </a:solidFill>
            </a:ln>
          </p:spPr>
        </p:sp>
      </p:grpSp>
      <p:sp>
        <p:nvSpPr>
          <p:cNvPr name="TextBox 10" id="10"/>
          <p:cNvSpPr txBox="true"/>
          <p:nvPr/>
        </p:nvSpPr>
        <p:spPr>
          <a:xfrm rot="0">
            <a:off x="1180062" y="2979982"/>
            <a:ext cx="1416149" cy="387153"/>
          </a:xfrm>
          <a:prstGeom prst="rect">
            <a:avLst/>
          </a:prstGeom>
        </p:spPr>
        <p:txBody>
          <a:bodyPr anchor="t" rtlCol="false" tIns="0" lIns="0" bIns="0" rIns="0">
            <a:spAutoFit/>
          </a:bodyPr>
          <a:lstStyle/>
          <a:p>
            <a:pPr algn="l">
              <a:lnSpc>
                <a:spcPts val="3191"/>
              </a:lnSpc>
            </a:pPr>
            <a:r>
              <a:rPr lang="en-US" sz="2512" b="true">
                <a:solidFill>
                  <a:srgbClr val="00002E"/>
                </a:solidFill>
                <a:latin typeface="Proxima Nova Bold"/>
                <a:ea typeface="Proxima Nova Bold"/>
                <a:cs typeface="Proxima Nova Bold"/>
                <a:sym typeface="Proxima Nova Bold"/>
              </a:rPr>
              <a:t>Optimizer</a:t>
            </a:r>
          </a:p>
        </p:txBody>
      </p:sp>
      <p:sp>
        <p:nvSpPr>
          <p:cNvPr name="TextBox 11" id="11"/>
          <p:cNvSpPr txBox="true"/>
          <p:nvPr/>
        </p:nvSpPr>
        <p:spPr>
          <a:xfrm rot="0">
            <a:off x="1180062" y="3545386"/>
            <a:ext cx="7367435" cy="809387"/>
          </a:xfrm>
          <a:prstGeom prst="rect">
            <a:avLst/>
          </a:prstGeom>
        </p:spPr>
        <p:txBody>
          <a:bodyPr anchor="t" rtlCol="false" tIns="0" lIns="0" bIns="0" rIns="0">
            <a:spAutoFit/>
          </a:bodyPr>
          <a:lstStyle/>
          <a:p>
            <a:pPr algn="l">
              <a:lnSpc>
                <a:spcPts val="3346"/>
              </a:lnSpc>
            </a:pPr>
            <a:r>
              <a:rPr lang="en-US" sz="2100" b="true">
                <a:solidFill>
                  <a:srgbClr val="00002E"/>
                </a:solidFill>
                <a:latin typeface="Proxima Nova Bold"/>
                <a:ea typeface="Proxima Nova Bold"/>
                <a:cs typeface="Proxima Nova Bold"/>
                <a:sym typeface="Proxima Nova Bold"/>
              </a:rPr>
              <a:t>Adam:</a:t>
            </a:r>
            <a:r>
              <a:rPr lang="en-US" sz="2100">
                <a:solidFill>
                  <a:srgbClr val="00002E"/>
                </a:solidFill>
                <a:latin typeface="Proxima Nova"/>
                <a:ea typeface="Proxima Nova"/>
                <a:cs typeface="Proxima Nova"/>
                <a:sym typeface="Proxima Nova"/>
              </a:rPr>
              <a:t> Adaptive learning rate optimization for efficient convergence</a:t>
            </a:r>
          </a:p>
        </p:txBody>
      </p:sp>
      <p:grpSp>
        <p:nvGrpSpPr>
          <p:cNvPr name="Group 12" id="12"/>
          <p:cNvGrpSpPr/>
          <p:nvPr/>
        </p:nvGrpSpPr>
        <p:grpSpPr>
          <a:xfrm rot="0">
            <a:off x="881358" y="4966097"/>
            <a:ext cx="7964834" cy="2048027"/>
            <a:chOff x="0" y="0"/>
            <a:chExt cx="10619778" cy="2730703"/>
          </a:xfrm>
        </p:grpSpPr>
        <p:sp>
          <p:nvSpPr>
            <p:cNvPr name="Freeform 13" id="13"/>
            <p:cNvSpPr/>
            <p:nvPr/>
          </p:nvSpPr>
          <p:spPr>
            <a:xfrm flipH="false" flipV="false" rot="0">
              <a:off x="19050" y="19050"/>
              <a:ext cx="10581640" cy="2692654"/>
            </a:xfrm>
            <a:custGeom>
              <a:avLst/>
              <a:gdLst/>
              <a:ahLst/>
              <a:cxnLst/>
              <a:rect r="r" b="b" t="t" l="l"/>
              <a:pathLst>
                <a:path h="2692654" w="10581640">
                  <a:moveTo>
                    <a:pt x="0" y="511810"/>
                  </a:moveTo>
                  <a:cubicBezTo>
                    <a:pt x="0" y="229108"/>
                    <a:pt x="231521" y="0"/>
                    <a:pt x="517144" y="0"/>
                  </a:cubicBezTo>
                  <a:lnTo>
                    <a:pt x="10064496" y="0"/>
                  </a:lnTo>
                  <a:cubicBezTo>
                    <a:pt x="10350119" y="0"/>
                    <a:pt x="10581640" y="229108"/>
                    <a:pt x="10581640" y="511810"/>
                  </a:cubicBezTo>
                  <a:lnTo>
                    <a:pt x="10581640" y="2180844"/>
                  </a:lnTo>
                  <a:cubicBezTo>
                    <a:pt x="10581640" y="2463546"/>
                    <a:pt x="10350119" y="2692654"/>
                    <a:pt x="10064496" y="2692654"/>
                  </a:cubicBezTo>
                  <a:lnTo>
                    <a:pt x="517144" y="2692654"/>
                  </a:lnTo>
                  <a:cubicBezTo>
                    <a:pt x="231521" y="2692654"/>
                    <a:pt x="0" y="2463546"/>
                    <a:pt x="0" y="2180844"/>
                  </a:cubicBezTo>
                  <a:close/>
                </a:path>
              </a:pathLst>
            </a:custGeom>
            <a:solidFill>
              <a:srgbClr val="F3F3FF">
                <a:alpha val="56078"/>
              </a:srgbClr>
            </a:solidFill>
            <a:ln w="12700">
              <a:solidFill>
                <a:srgbClr val="000000"/>
              </a:solidFill>
            </a:ln>
          </p:spPr>
        </p:sp>
        <p:sp>
          <p:nvSpPr>
            <p:cNvPr name="Freeform 14" id="14"/>
            <p:cNvSpPr/>
            <p:nvPr/>
          </p:nvSpPr>
          <p:spPr>
            <a:xfrm flipH="false" flipV="false" rot="0">
              <a:off x="0" y="0"/>
              <a:ext cx="10619740" cy="2730754"/>
            </a:xfrm>
            <a:custGeom>
              <a:avLst/>
              <a:gdLst/>
              <a:ahLst/>
              <a:cxnLst/>
              <a:rect r="r" b="b" t="t" l="l"/>
              <a:pathLst>
                <a:path h="2730754" w="10619740">
                  <a:moveTo>
                    <a:pt x="0" y="530860"/>
                  </a:moveTo>
                  <a:cubicBezTo>
                    <a:pt x="0" y="237490"/>
                    <a:pt x="240284" y="0"/>
                    <a:pt x="536194" y="0"/>
                  </a:cubicBezTo>
                  <a:lnTo>
                    <a:pt x="10083546" y="0"/>
                  </a:lnTo>
                  <a:lnTo>
                    <a:pt x="10083546" y="19050"/>
                  </a:lnTo>
                  <a:lnTo>
                    <a:pt x="10083546" y="0"/>
                  </a:lnTo>
                  <a:cubicBezTo>
                    <a:pt x="10379456" y="0"/>
                    <a:pt x="10619740" y="237490"/>
                    <a:pt x="10619740" y="530860"/>
                  </a:cubicBezTo>
                  <a:lnTo>
                    <a:pt x="10600690" y="530860"/>
                  </a:lnTo>
                  <a:lnTo>
                    <a:pt x="10619740" y="530860"/>
                  </a:lnTo>
                  <a:lnTo>
                    <a:pt x="10619740" y="2199894"/>
                  </a:lnTo>
                  <a:lnTo>
                    <a:pt x="10600690" y="2199894"/>
                  </a:lnTo>
                  <a:lnTo>
                    <a:pt x="10619740" y="2199894"/>
                  </a:lnTo>
                  <a:cubicBezTo>
                    <a:pt x="10619740" y="2493264"/>
                    <a:pt x="10379456" y="2730754"/>
                    <a:pt x="10083546" y="2730754"/>
                  </a:cubicBezTo>
                  <a:lnTo>
                    <a:pt x="10083546" y="2711704"/>
                  </a:lnTo>
                  <a:lnTo>
                    <a:pt x="10083546" y="2730754"/>
                  </a:lnTo>
                  <a:lnTo>
                    <a:pt x="536194" y="2730754"/>
                  </a:lnTo>
                  <a:lnTo>
                    <a:pt x="536194" y="2711704"/>
                  </a:lnTo>
                  <a:lnTo>
                    <a:pt x="536194" y="2730754"/>
                  </a:lnTo>
                  <a:cubicBezTo>
                    <a:pt x="240284" y="2730754"/>
                    <a:pt x="0" y="2493264"/>
                    <a:pt x="0" y="2199894"/>
                  </a:cubicBezTo>
                  <a:lnTo>
                    <a:pt x="0" y="530860"/>
                  </a:lnTo>
                  <a:lnTo>
                    <a:pt x="19050" y="530860"/>
                  </a:lnTo>
                  <a:lnTo>
                    <a:pt x="0" y="530860"/>
                  </a:lnTo>
                  <a:moveTo>
                    <a:pt x="38100" y="530860"/>
                  </a:moveTo>
                  <a:lnTo>
                    <a:pt x="38100" y="2199894"/>
                  </a:lnTo>
                  <a:lnTo>
                    <a:pt x="19050" y="2199894"/>
                  </a:lnTo>
                  <a:lnTo>
                    <a:pt x="38100" y="2199894"/>
                  </a:lnTo>
                  <a:cubicBezTo>
                    <a:pt x="38100" y="2471801"/>
                    <a:pt x="260985" y="2692654"/>
                    <a:pt x="536194" y="2692654"/>
                  </a:cubicBezTo>
                  <a:lnTo>
                    <a:pt x="10083546" y="2692654"/>
                  </a:lnTo>
                  <a:cubicBezTo>
                    <a:pt x="10358882" y="2692654"/>
                    <a:pt x="10581640" y="2471801"/>
                    <a:pt x="10581640" y="2199894"/>
                  </a:cubicBezTo>
                  <a:lnTo>
                    <a:pt x="10581640" y="530860"/>
                  </a:lnTo>
                  <a:cubicBezTo>
                    <a:pt x="10581640" y="258953"/>
                    <a:pt x="10358882" y="38100"/>
                    <a:pt x="10083546" y="38100"/>
                  </a:cubicBezTo>
                  <a:lnTo>
                    <a:pt x="536194" y="38100"/>
                  </a:lnTo>
                  <a:lnTo>
                    <a:pt x="536194" y="19050"/>
                  </a:lnTo>
                  <a:lnTo>
                    <a:pt x="536194" y="38100"/>
                  </a:lnTo>
                  <a:cubicBezTo>
                    <a:pt x="260985" y="38100"/>
                    <a:pt x="38100" y="258953"/>
                    <a:pt x="38100" y="530860"/>
                  </a:cubicBezTo>
                  <a:close/>
                </a:path>
              </a:pathLst>
            </a:custGeom>
            <a:solidFill>
              <a:srgbClr val="018CE1"/>
            </a:solidFill>
            <a:ln w="12700">
              <a:solidFill>
                <a:srgbClr val="000000"/>
              </a:solidFill>
            </a:ln>
          </p:spPr>
        </p:sp>
      </p:grpSp>
      <p:sp>
        <p:nvSpPr>
          <p:cNvPr name="TextBox 15" id="15"/>
          <p:cNvSpPr txBox="true"/>
          <p:nvPr/>
        </p:nvSpPr>
        <p:spPr>
          <a:xfrm rot="0">
            <a:off x="1180062" y="5255266"/>
            <a:ext cx="2003623" cy="387153"/>
          </a:xfrm>
          <a:prstGeom prst="rect">
            <a:avLst/>
          </a:prstGeom>
        </p:spPr>
        <p:txBody>
          <a:bodyPr anchor="t" rtlCol="false" tIns="0" lIns="0" bIns="0" rIns="0">
            <a:spAutoFit/>
          </a:bodyPr>
          <a:lstStyle/>
          <a:p>
            <a:pPr algn="l">
              <a:lnSpc>
                <a:spcPts val="3191"/>
              </a:lnSpc>
            </a:pPr>
            <a:r>
              <a:rPr lang="en-US" sz="2512" b="true">
                <a:solidFill>
                  <a:srgbClr val="00002E"/>
                </a:solidFill>
                <a:latin typeface="Proxima Nova Bold"/>
                <a:ea typeface="Proxima Nova Bold"/>
                <a:cs typeface="Proxima Nova Bold"/>
                <a:sym typeface="Proxima Nova Bold"/>
              </a:rPr>
              <a:t>Loss Function</a:t>
            </a:r>
          </a:p>
        </p:txBody>
      </p:sp>
      <p:sp>
        <p:nvSpPr>
          <p:cNvPr name="TextBox 16" id="16"/>
          <p:cNvSpPr txBox="true"/>
          <p:nvPr/>
        </p:nvSpPr>
        <p:spPr>
          <a:xfrm rot="0">
            <a:off x="1180062" y="5820670"/>
            <a:ext cx="7367435" cy="809387"/>
          </a:xfrm>
          <a:prstGeom prst="rect">
            <a:avLst/>
          </a:prstGeom>
        </p:spPr>
        <p:txBody>
          <a:bodyPr anchor="t" rtlCol="false" tIns="0" lIns="0" bIns="0" rIns="0">
            <a:spAutoFit/>
          </a:bodyPr>
          <a:lstStyle/>
          <a:p>
            <a:pPr algn="l">
              <a:lnSpc>
                <a:spcPts val="3346"/>
              </a:lnSpc>
            </a:pPr>
            <a:r>
              <a:rPr lang="en-US" sz="2100" b="true">
                <a:solidFill>
                  <a:srgbClr val="00002E"/>
                </a:solidFill>
                <a:latin typeface="Proxima Nova Bold"/>
                <a:ea typeface="Proxima Nova Bold"/>
                <a:cs typeface="Proxima Nova Bold"/>
                <a:sym typeface="Proxima Nova Bold"/>
              </a:rPr>
              <a:t>Categorical Crossentropy:</a:t>
            </a:r>
            <a:r>
              <a:rPr lang="en-US" sz="2100">
                <a:solidFill>
                  <a:srgbClr val="00002E"/>
                </a:solidFill>
                <a:latin typeface="Proxima Nova"/>
                <a:ea typeface="Proxima Nova"/>
                <a:cs typeface="Proxima Nova"/>
                <a:sym typeface="Proxima Nova"/>
              </a:rPr>
              <a:t> Standard for multi-class classification tasks</a:t>
            </a:r>
          </a:p>
        </p:txBody>
      </p:sp>
      <p:grpSp>
        <p:nvGrpSpPr>
          <p:cNvPr name="Group 17" id="17"/>
          <p:cNvGrpSpPr/>
          <p:nvPr/>
        </p:nvGrpSpPr>
        <p:grpSpPr>
          <a:xfrm rot="0">
            <a:off x="881358" y="7241381"/>
            <a:ext cx="7964834" cy="2048027"/>
            <a:chOff x="0" y="0"/>
            <a:chExt cx="10619778" cy="2730703"/>
          </a:xfrm>
        </p:grpSpPr>
        <p:sp>
          <p:nvSpPr>
            <p:cNvPr name="Freeform 18" id="18"/>
            <p:cNvSpPr/>
            <p:nvPr/>
          </p:nvSpPr>
          <p:spPr>
            <a:xfrm flipH="false" flipV="false" rot="0">
              <a:off x="19050" y="19050"/>
              <a:ext cx="10581640" cy="2692654"/>
            </a:xfrm>
            <a:custGeom>
              <a:avLst/>
              <a:gdLst/>
              <a:ahLst/>
              <a:cxnLst/>
              <a:rect r="r" b="b" t="t" l="l"/>
              <a:pathLst>
                <a:path h="2692654" w="10581640">
                  <a:moveTo>
                    <a:pt x="0" y="511810"/>
                  </a:moveTo>
                  <a:cubicBezTo>
                    <a:pt x="0" y="229108"/>
                    <a:pt x="231521" y="0"/>
                    <a:pt x="517144" y="0"/>
                  </a:cubicBezTo>
                  <a:lnTo>
                    <a:pt x="10064496" y="0"/>
                  </a:lnTo>
                  <a:cubicBezTo>
                    <a:pt x="10350119" y="0"/>
                    <a:pt x="10581640" y="229108"/>
                    <a:pt x="10581640" y="511810"/>
                  </a:cubicBezTo>
                  <a:lnTo>
                    <a:pt x="10581640" y="2180844"/>
                  </a:lnTo>
                  <a:cubicBezTo>
                    <a:pt x="10581640" y="2463546"/>
                    <a:pt x="10350119" y="2692654"/>
                    <a:pt x="10064496" y="2692654"/>
                  </a:cubicBezTo>
                  <a:lnTo>
                    <a:pt x="517144" y="2692654"/>
                  </a:lnTo>
                  <a:cubicBezTo>
                    <a:pt x="231521" y="2692654"/>
                    <a:pt x="0" y="2463546"/>
                    <a:pt x="0" y="2180844"/>
                  </a:cubicBezTo>
                  <a:close/>
                </a:path>
              </a:pathLst>
            </a:custGeom>
            <a:solidFill>
              <a:srgbClr val="F3F3FF">
                <a:alpha val="56078"/>
              </a:srgbClr>
            </a:solidFill>
            <a:ln w="12700">
              <a:solidFill>
                <a:srgbClr val="000000"/>
              </a:solidFill>
            </a:ln>
          </p:spPr>
        </p:sp>
        <p:sp>
          <p:nvSpPr>
            <p:cNvPr name="Freeform 19" id="19"/>
            <p:cNvSpPr/>
            <p:nvPr/>
          </p:nvSpPr>
          <p:spPr>
            <a:xfrm flipH="false" flipV="false" rot="0">
              <a:off x="0" y="0"/>
              <a:ext cx="10619740" cy="2730754"/>
            </a:xfrm>
            <a:custGeom>
              <a:avLst/>
              <a:gdLst/>
              <a:ahLst/>
              <a:cxnLst/>
              <a:rect r="r" b="b" t="t" l="l"/>
              <a:pathLst>
                <a:path h="2730754" w="10619740">
                  <a:moveTo>
                    <a:pt x="0" y="530860"/>
                  </a:moveTo>
                  <a:cubicBezTo>
                    <a:pt x="0" y="237490"/>
                    <a:pt x="240284" y="0"/>
                    <a:pt x="536194" y="0"/>
                  </a:cubicBezTo>
                  <a:lnTo>
                    <a:pt x="10083546" y="0"/>
                  </a:lnTo>
                  <a:lnTo>
                    <a:pt x="10083546" y="19050"/>
                  </a:lnTo>
                  <a:lnTo>
                    <a:pt x="10083546" y="0"/>
                  </a:lnTo>
                  <a:cubicBezTo>
                    <a:pt x="10379456" y="0"/>
                    <a:pt x="10619740" y="237490"/>
                    <a:pt x="10619740" y="530860"/>
                  </a:cubicBezTo>
                  <a:lnTo>
                    <a:pt x="10600690" y="530860"/>
                  </a:lnTo>
                  <a:lnTo>
                    <a:pt x="10619740" y="530860"/>
                  </a:lnTo>
                  <a:lnTo>
                    <a:pt x="10619740" y="2199894"/>
                  </a:lnTo>
                  <a:lnTo>
                    <a:pt x="10600690" y="2199894"/>
                  </a:lnTo>
                  <a:lnTo>
                    <a:pt x="10619740" y="2199894"/>
                  </a:lnTo>
                  <a:cubicBezTo>
                    <a:pt x="10619740" y="2493264"/>
                    <a:pt x="10379456" y="2730754"/>
                    <a:pt x="10083546" y="2730754"/>
                  </a:cubicBezTo>
                  <a:lnTo>
                    <a:pt x="10083546" y="2711704"/>
                  </a:lnTo>
                  <a:lnTo>
                    <a:pt x="10083546" y="2730754"/>
                  </a:lnTo>
                  <a:lnTo>
                    <a:pt x="536194" y="2730754"/>
                  </a:lnTo>
                  <a:lnTo>
                    <a:pt x="536194" y="2711704"/>
                  </a:lnTo>
                  <a:lnTo>
                    <a:pt x="536194" y="2730754"/>
                  </a:lnTo>
                  <a:cubicBezTo>
                    <a:pt x="240284" y="2730754"/>
                    <a:pt x="0" y="2493264"/>
                    <a:pt x="0" y="2199894"/>
                  </a:cubicBezTo>
                  <a:lnTo>
                    <a:pt x="0" y="530860"/>
                  </a:lnTo>
                  <a:lnTo>
                    <a:pt x="19050" y="530860"/>
                  </a:lnTo>
                  <a:lnTo>
                    <a:pt x="0" y="530860"/>
                  </a:lnTo>
                  <a:moveTo>
                    <a:pt x="38100" y="530860"/>
                  </a:moveTo>
                  <a:lnTo>
                    <a:pt x="38100" y="2199894"/>
                  </a:lnTo>
                  <a:lnTo>
                    <a:pt x="19050" y="2199894"/>
                  </a:lnTo>
                  <a:lnTo>
                    <a:pt x="38100" y="2199894"/>
                  </a:lnTo>
                  <a:cubicBezTo>
                    <a:pt x="38100" y="2471801"/>
                    <a:pt x="260985" y="2692654"/>
                    <a:pt x="536194" y="2692654"/>
                  </a:cubicBezTo>
                  <a:lnTo>
                    <a:pt x="10083546" y="2692654"/>
                  </a:lnTo>
                  <a:cubicBezTo>
                    <a:pt x="10358882" y="2692654"/>
                    <a:pt x="10581640" y="2471801"/>
                    <a:pt x="10581640" y="2199894"/>
                  </a:cubicBezTo>
                  <a:lnTo>
                    <a:pt x="10581640" y="530860"/>
                  </a:lnTo>
                  <a:cubicBezTo>
                    <a:pt x="10581640" y="258953"/>
                    <a:pt x="10358882" y="38100"/>
                    <a:pt x="10083546" y="38100"/>
                  </a:cubicBezTo>
                  <a:lnTo>
                    <a:pt x="536194" y="38100"/>
                  </a:lnTo>
                  <a:lnTo>
                    <a:pt x="536194" y="19050"/>
                  </a:lnTo>
                  <a:lnTo>
                    <a:pt x="536194" y="38100"/>
                  </a:lnTo>
                  <a:cubicBezTo>
                    <a:pt x="260985" y="38100"/>
                    <a:pt x="38100" y="258953"/>
                    <a:pt x="38100" y="530860"/>
                  </a:cubicBezTo>
                  <a:close/>
                </a:path>
              </a:pathLst>
            </a:custGeom>
            <a:solidFill>
              <a:srgbClr val="DA33BF"/>
            </a:solidFill>
            <a:ln w="12700">
              <a:solidFill>
                <a:srgbClr val="000000"/>
              </a:solidFill>
            </a:ln>
          </p:spPr>
        </p:sp>
      </p:grpSp>
      <p:sp>
        <p:nvSpPr>
          <p:cNvPr name="TextBox 20" id="20"/>
          <p:cNvSpPr txBox="true"/>
          <p:nvPr/>
        </p:nvSpPr>
        <p:spPr>
          <a:xfrm rot="0">
            <a:off x="1180062" y="7530551"/>
            <a:ext cx="1412677" cy="387153"/>
          </a:xfrm>
          <a:prstGeom prst="rect">
            <a:avLst/>
          </a:prstGeom>
        </p:spPr>
        <p:txBody>
          <a:bodyPr anchor="t" rtlCol="false" tIns="0" lIns="0" bIns="0" rIns="0">
            <a:spAutoFit/>
          </a:bodyPr>
          <a:lstStyle/>
          <a:p>
            <a:pPr algn="l">
              <a:lnSpc>
                <a:spcPts val="3191"/>
              </a:lnSpc>
            </a:pPr>
            <a:r>
              <a:rPr lang="en-US" sz="2512" b="true">
                <a:solidFill>
                  <a:srgbClr val="00002E"/>
                </a:solidFill>
                <a:latin typeface="Proxima Nova Bold"/>
                <a:ea typeface="Proxima Nova Bold"/>
                <a:cs typeface="Proxima Nova Bold"/>
                <a:sym typeface="Proxima Nova Bold"/>
              </a:rPr>
              <a:t>Data Split</a:t>
            </a:r>
          </a:p>
        </p:txBody>
      </p:sp>
      <p:sp>
        <p:nvSpPr>
          <p:cNvPr name="TextBox 21" id="21"/>
          <p:cNvSpPr txBox="true"/>
          <p:nvPr/>
        </p:nvSpPr>
        <p:spPr>
          <a:xfrm rot="0">
            <a:off x="1180062" y="8095955"/>
            <a:ext cx="7367435" cy="809387"/>
          </a:xfrm>
          <a:prstGeom prst="rect">
            <a:avLst/>
          </a:prstGeom>
        </p:spPr>
        <p:txBody>
          <a:bodyPr anchor="t" rtlCol="false" tIns="0" lIns="0" bIns="0" rIns="0">
            <a:spAutoFit/>
          </a:bodyPr>
          <a:lstStyle/>
          <a:p>
            <a:pPr algn="l">
              <a:lnSpc>
                <a:spcPts val="3346"/>
              </a:lnSpc>
            </a:pPr>
            <a:r>
              <a:rPr lang="en-US" sz="2100">
                <a:solidFill>
                  <a:srgbClr val="00002E"/>
                </a:solidFill>
                <a:latin typeface="Proxima Nova"/>
                <a:ea typeface="Proxima Nova"/>
                <a:cs typeface="Proxima Nova"/>
                <a:sym typeface="Proxima Nova"/>
              </a:rPr>
              <a:t>Training and validation sets with augmentation applied during training phase</a:t>
            </a:r>
          </a:p>
        </p:txBody>
      </p:sp>
      <p:sp>
        <p:nvSpPr>
          <p:cNvPr name="TextBox 22" id="22"/>
          <p:cNvSpPr txBox="true"/>
          <p:nvPr/>
        </p:nvSpPr>
        <p:spPr>
          <a:xfrm rot="0">
            <a:off x="9465621" y="1946824"/>
            <a:ext cx="2982615" cy="468771"/>
          </a:xfrm>
          <a:prstGeom prst="rect">
            <a:avLst/>
          </a:prstGeom>
        </p:spPr>
        <p:txBody>
          <a:bodyPr anchor="t" rtlCol="false" tIns="0" lIns="0" bIns="0" rIns="0">
            <a:spAutoFit/>
          </a:bodyPr>
          <a:lstStyle/>
          <a:p>
            <a:pPr algn="l">
              <a:lnSpc>
                <a:spcPts val="3748"/>
              </a:lnSpc>
            </a:pPr>
            <a:r>
              <a:rPr lang="en-US" sz="3012" b="true">
                <a:solidFill>
                  <a:srgbClr val="00002E"/>
                </a:solidFill>
                <a:latin typeface="Proxima Nova Bold"/>
                <a:ea typeface="Proxima Nova Bold"/>
                <a:cs typeface="Proxima Nova Bold"/>
                <a:sym typeface="Proxima Nova Bold"/>
              </a:rPr>
              <a:t>Results Achieved</a:t>
            </a:r>
          </a:p>
        </p:txBody>
      </p:sp>
      <p:sp>
        <p:nvSpPr>
          <p:cNvPr name="TextBox 23" id="23"/>
          <p:cNvSpPr txBox="true"/>
          <p:nvPr/>
        </p:nvSpPr>
        <p:spPr>
          <a:xfrm rot="0">
            <a:off x="9465621" y="2725325"/>
            <a:ext cx="7936259" cy="1728311"/>
          </a:xfrm>
          <a:prstGeom prst="rect">
            <a:avLst/>
          </a:prstGeom>
        </p:spPr>
        <p:txBody>
          <a:bodyPr anchor="t" rtlCol="false" tIns="0" lIns="0" bIns="0" rIns="0">
            <a:spAutoFit/>
          </a:bodyPr>
          <a:lstStyle/>
          <a:p>
            <a:pPr algn="l">
              <a:lnSpc>
                <a:spcPts val="3506"/>
              </a:lnSpc>
            </a:pPr>
            <a:r>
              <a:rPr lang="en-US" sz="2199">
                <a:solidFill>
                  <a:srgbClr val="00002E"/>
                </a:solidFill>
                <a:latin typeface="Proxima Nova"/>
                <a:ea typeface="Proxima Nova"/>
                <a:cs typeface="Proxima Nova"/>
                <a:sym typeface="Proxima Nova"/>
              </a:rPr>
              <a:t>The model demonstrated reliable classification performance across all four skin condition categories. Accuracy and loss metrics were continuously monitored throughout training to ensure optimal convergence.</a:t>
            </a:r>
          </a:p>
        </p:txBody>
      </p:sp>
      <p:sp>
        <p:nvSpPr>
          <p:cNvPr name="TextBox 24" id="24"/>
          <p:cNvSpPr txBox="true"/>
          <p:nvPr/>
        </p:nvSpPr>
        <p:spPr>
          <a:xfrm rot="0">
            <a:off x="9465621" y="4763367"/>
            <a:ext cx="7936259" cy="1342311"/>
          </a:xfrm>
          <a:prstGeom prst="rect">
            <a:avLst/>
          </a:prstGeom>
        </p:spPr>
        <p:txBody>
          <a:bodyPr anchor="t" rtlCol="false" tIns="0" lIns="0" bIns="0" rIns="0">
            <a:spAutoFit/>
          </a:bodyPr>
          <a:lstStyle/>
          <a:p>
            <a:pPr algn="l">
              <a:lnSpc>
                <a:spcPts val="3665"/>
              </a:lnSpc>
            </a:pPr>
            <a:r>
              <a:rPr lang="en-US" sz="2299" b="true">
                <a:solidFill>
                  <a:srgbClr val="2D4DF2"/>
                </a:solidFill>
                <a:latin typeface="Proxima Nova Bold"/>
                <a:ea typeface="Proxima Nova Bold"/>
                <a:cs typeface="Proxima Nova Bold"/>
                <a:sym typeface="Proxima Nova Bold"/>
              </a:rPr>
              <a:t>Confidence-based predictions</a:t>
            </a:r>
            <a:r>
              <a:rPr lang="en-US" sz="2299">
                <a:solidFill>
                  <a:srgbClr val="00002E"/>
                </a:solidFill>
                <a:latin typeface="Proxima Nova"/>
                <a:ea typeface="Proxima Nova"/>
                <a:cs typeface="Proxima Nova"/>
                <a:sym typeface="Proxima Nova"/>
              </a:rPr>
              <a:t> provide users with transparency about classification certainty, enabling informed interpretation of results.</a:t>
            </a:r>
          </a:p>
        </p:txBody>
      </p:sp>
      <p:grpSp>
        <p:nvGrpSpPr>
          <p:cNvPr name="Group 25" id="25"/>
          <p:cNvGrpSpPr/>
          <p:nvPr/>
        </p:nvGrpSpPr>
        <p:grpSpPr>
          <a:xfrm rot="0">
            <a:off x="9959977" y="6630057"/>
            <a:ext cx="7441903" cy="2924039"/>
            <a:chOff x="0" y="0"/>
            <a:chExt cx="10042839" cy="3945987"/>
          </a:xfrm>
        </p:grpSpPr>
        <p:sp>
          <p:nvSpPr>
            <p:cNvPr name="Freeform 26" id="26"/>
            <p:cNvSpPr/>
            <p:nvPr/>
          </p:nvSpPr>
          <p:spPr>
            <a:xfrm flipH="false" flipV="false" rot="0">
              <a:off x="18015" y="27528"/>
              <a:ext cx="10006773" cy="3891004"/>
            </a:xfrm>
            <a:custGeom>
              <a:avLst/>
              <a:gdLst/>
              <a:ahLst/>
              <a:cxnLst/>
              <a:rect r="r" b="b" t="t" l="l"/>
              <a:pathLst>
                <a:path h="3891004" w="10006773">
                  <a:moveTo>
                    <a:pt x="0" y="739588"/>
                  </a:moveTo>
                  <a:cubicBezTo>
                    <a:pt x="0" y="331071"/>
                    <a:pt x="218943" y="0"/>
                    <a:pt x="489049" y="0"/>
                  </a:cubicBezTo>
                  <a:lnTo>
                    <a:pt x="9517723" y="0"/>
                  </a:lnTo>
                  <a:cubicBezTo>
                    <a:pt x="9787829" y="0"/>
                    <a:pt x="10006773" y="331071"/>
                    <a:pt x="10006773" y="739588"/>
                  </a:cubicBezTo>
                  <a:lnTo>
                    <a:pt x="10006773" y="3151416"/>
                  </a:lnTo>
                  <a:cubicBezTo>
                    <a:pt x="10006773" y="3559933"/>
                    <a:pt x="9787829" y="3891005"/>
                    <a:pt x="9517723" y="3891005"/>
                  </a:cubicBezTo>
                  <a:lnTo>
                    <a:pt x="489049" y="3891005"/>
                  </a:lnTo>
                  <a:cubicBezTo>
                    <a:pt x="218943" y="3891005"/>
                    <a:pt x="0" y="3559933"/>
                    <a:pt x="0" y="3151416"/>
                  </a:cubicBezTo>
                  <a:close/>
                </a:path>
              </a:pathLst>
            </a:custGeom>
            <a:solidFill>
              <a:srgbClr val="F3F3FF">
                <a:alpha val="56078"/>
              </a:srgbClr>
            </a:solidFill>
            <a:ln w="12700">
              <a:solidFill>
                <a:srgbClr val="000000"/>
              </a:solidFill>
            </a:ln>
          </p:spPr>
        </p:sp>
        <p:sp>
          <p:nvSpPr>
            <p:cNvPr name="Freeform 27" id="27"/>
            <p:cNvSpPr/>
            <p:nvPr/>
          </p:nvSpPr>
          <p:spPr>
            <a:xfrm flipH="false" flipV="false" rot="0">
              <a:off x="0" y="0"/>
              <a:ext cx="10042803" cy="3946038"/>
            </a:xfrm>
            <a:custGeom>
              <a:avLst/>
              <a:gdLst/>
              <a:ahLst/>
              <a:cxnLst/>
              <a:rect r="r" b="b" t="t" l="l"/>
              <a:pathLst>
                <a:path h="3946038" w="10042803">
                  <a:moveTo>
                    <a:pt x="0" y="767116"/>
                  </a:moveTo>
                  <a:cubicBezTo>
                    <a:pt x="0" y="343184"/>
                    <a:pt x="227230" y="0"/>
                    <a:pt x="507064" y="0"/>
                  </a:cubicBezTo>
                  <a:lnTo>
                    <a:pt x="9535738" y="0"/>
                  </a:lnTo>
                  <a:lnTo>
                    <a:pt x="9535738" y="27528"/>
                  </a:lnTo>
                  <a:lnTo>
                    <a:pt x="9535738" y="0"/>
                  </a:lnTo>
                  <a:cubicBezTo>
                    <a:pt x="9815572" y="0"/>
                    <a:pt x="10042803" y="343184"/>
                    <a:pt x="10042803" y="767116"/>
                  </a:cubicBezTo>
                  <a:lnTo>
                    <a:pt x="10024788" y="767116"/>
                  </a:lnTo>
                  <a:lnTo>
                    <a:pt x="10042803" y="767116"/>
                  </a:lnTo>
                  <a:lnTo>
                    <a:pt x="10042803" y="3178944"/>
                  </a:lnTo>
                  <a:lnTo>
                    <a:pt x="10024788" y="3178944"/>
                  </a:lnTo>
                  <a:lnTo>
                    <a:pt x="10042803" y="3178944"/>
                  </a:lnTo>
                  <a:cubicBezTo>
                    <a:pt x="10042803" y="3602877"/>
                    <a:pt x="9815572" y="3946038"/>
                    <a:pt x="9535738" y="3946038"/>
                  </a:cubicBezTo>
                  <a:lnTo>
                    <a:pt x="9535738" y="3918533"/>
                  </a:lnTo>
                  <a:lnTo>
                    <a:pt x="9535738" y="3946038"/>
                  </a:lnTo>
                  <a:lnTo>
                    <a:pt x="507064" y="3946038"/>
                  </a:lnTo>
                  <a:lnTo>
                    <a:pt x="507064" y="3918533"/>
                  </a:lnTo>
                  <a:lnTo>
                    <a:pt x="507064" y="3946038"/>
                  </a:lnTo>
                  <a:cubicBezTo>
                    <a:pt x="227230" y="3946038"/>
                    <a:pt x="0" y="3602877"/>
                    <a:pt x="0" y="3178944"/>
                  </a:cubicBezTo>
                  <a:lnTo>
                    <a:pt x="0" y="767116"/>
                  </a:lnTo>
                  <a:lnTo>
                    <a:pt x="18015" y="767116"/>
                  </a:lnTo>
                  <a:lnTo>
                    <a:pt x="0" y="767116"/>
                  </a:lnTo>
                  <a:moveTo>
                    <a:pt x="36030" y="767116"/>
                  </a:moveTo>
                  <a:lnTo>
                    <a:pt x="36030" y="3178944"/>
                  </a:lnTo>
                  <a:lnTo>
                    <a:pt x="18015" y="3178944"/>
                  </a:lnTo>
                  <a:lnTo>
                    <a:pt x="36030" y="3178944"/>
                  </a:lnTo>
                  <a:cubicBezTo>
                    <a:pt x="36030" y="3571862"/>
                    <a:pt x="246806" y="3891004"/>
                    <a:pt x="507064" y="3891004"/>
                  </a:cubicBezTo>
                  <a:lnTo>
                    <a:pt x="9535738" y="3891004"/>
                  </a:lnTo>
                  <a:cubicBezTo>
                    <a:pt x="9796116" y="3891004"/>
                    <a:pt x="10006773" y="3571862"/>
                    <a:pt x="10006773" y="3178944"/>
                  </a:cubicBezTo>
                  <a:lnTo>
                    <a:pt x="10006773" y="767116"/>
                  </a:lnTo>
                  <a:cubicBezTo>
                    <a:pt x="10006773" y="374199"/>
                    <a:pt x="9796116" y="55056"/>
                    <a:pt x="9535738" y="55056"/>
                  </a:cubicBezTo>
                  <a:lnTo>
                    <a:pt x="507064" y="55056"/>
                  </a:lnTo>
                  <a:lnTo>
                    <a:pt x="507064" y="27528"/>
                  </a:lnTo>
                  <a:lnTo>
                    <a:pt x="507064" y="55056"/>
                  </a:lnTo>
                  <a:cubicBezTo>
                    <a:pt x="246806" y="55056"/>
                    <a:pt x="36030" y="374199"/>
                    <a:pt x="36030" y="767116"/>
                  </a:cubicBezTo>
                  <a:close/>
                </a:path>
              </a:pathLst>
            </a:custGeom>
            <a:solidFill>
              <a:srgbClr val="2D4DF2"/>
            </a:solidFill>
            <a:ln w="12700">
              <a:solidFill>
                <a:srgbClr val="000000"/>
              </a:solidFill>
            </a:ln>
          </p:spPr>
        </p:sp>
      </p:grpSp>
      <p:sp>
        <p:nvSpPr>
          <p:cNvPr name="TextBox 28" id="28"/>
          <p:cNvSpPr txBox="true"/>
          <p:nvPr/>
        </p:nvSpPr>
        <p:spPr>
          <a:xfrm rot="0">
            <a:off x="10469404" y="7032341"/>
            <a:ext cx="6423050" cy="2024221"/>
          </a:xfrm>
          <a:prstGeom prst="rect">
            <a:avLst/>
          </a:prstGeom>
        </p:spPr>
        <p:txBody>
          <a:bodyPr anchor="t" rtlCol="false" tIns="0" lIns="0" bIns="0" rIns="0">
            <a:spAutoFit/>
          </a:bodyPr>
          <a:lstStyle/>
          <a:p>
            <a:pPr algn="l" marL="0" indent="0" lvl="0">
              <a:lnSpc>
                <a:spcPts val="4093"/>
              </a:lnSpc>
              <a:spcBef>
                <a:spcPct val="0"/>
              </a:spcBef>
            </a:pPr>
            <a:r>
              <a:rPr lang="en-US" sz="2568" strike="noStrike" u="none">
                <a:solidFill>
                  <a:srgbClr val="00002E"/>
                </a:solidFill>
                <a:latin typeface="Proxima Nova"/>
                <a:ea typeface="Proxima Nova"/>
                <a:cs typeface="Proxima Nova"/>
                <a:sym typeface="Proxima Nova"/>
              </a:rPr>
              <a:t>Training Accuracy: 95.6%</a:t>
            </a:r>
          </a:p>
          <a:p>
            <a:pPr algn="l" marL="0" indent="0" lvl="0">
              <a:lnSpc>
                <a:spcPts val="4093"/>
              </a:lnSpc>
              <a:spcBef>
                <a:spcPct val="0"/>
              </a:spcBef>
            </a:pPr>
            <a:r>
              <a:rPr lang="en-US" sz="2568" strike="noStrike" u="none">
                <a:solidFill>
                  <a:srgbClr val="00002E"/>
                </a:solidFill>
                <a:latin typeface="Proxima Nova"/>
                <a:ea typeface="Proxima Nova"/>
                <a:cs typeface="Proxima Nova"/>
                <a:sym typeface="Proxima Nova"/>
              </a:rPr>
              <a:t>Validation Accuracy: 91.7%</a:t>
            </a:r>
          </a:p>
          <a:p>
            <a:pPr algn="l" marL="0" indent="0" lvl="0">
              <a:lnSpc>
                <a:spcPts val="4093"/>
              </a:lnSpc>
              <a:spcBef>
                <a:spcPct val="0"/>
              </a:spcBef>
            </a:pPr>
            <a:r>
              <a:rPr lang="en-US" sz="2568" strike="noStrike" u="none">
                <a:solidFill>
                  <a:srgbClr val="00002E"/>
                </a:solidFill>
                <a:latin typeface="Proxima Nova"/>
                <a:ea typeface="Proxima Nova"/>
                <a:cs typeface="Proxima Nova"/>
                <a:sym typeface="Proxima Nova"/>
              </a:rPr>
              <a:t>Overfitting controlled using dropout and augmentation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DAG9DaE2qVo</dc:identifier>
  <dcterms:modified xsi:type="dcterms:W3CDTF">2011-08-01T06:04:30Z</dcterms:modified>
  <cp:revision>1</cp:revision>
  <dc:title>DermaScan-PPT</dc:title>
</cp:coreProperties>
</file>